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85" r:id="rId4"/>
    <p:sldId id="286" r:id="rId5"/>
    <p:sldId id="287" r:id="rId6"/>
    <p:sldId id="288" r:id="rId7"/>
    <p:sldId id="289" r:id="rId8"/>
    <p:sldId id="290" r:id="rId9"/>
    <p:sldId id="291" r:id="rId10"/>
    <p:sldId id="258" r:id="rId11"/>
    <p:sldId id="260" r:id="rId12"/>
    <p:sldId id="261" r:id="rId13"/>
    <p:sldId id="280" r:id="rId14"/>
    <p:sldId id="262" r:id="rId15"/>
    <p:sldId id="263" r:id="rId16"/>
    <p:sldId id="264" r:id="rId17"/>
    <p:sldId id="273" r:id="rId18"/>
    <p:sldId id="274" r:id="rId19"/>
    <p:sldId id="276" r:id="rId20"/>
    <p:sldId id="277" r:id="rId21"/>
    <p:sldId id="278" r:id="rId22"/>
    <p:sldId id="279" r:id="rId23"/>
    <p:sldId id="295" r:id="rId24"/>
    <p:sldId id="642" r:id="rId25"/>
    <p:sldId id="644" r:id="rId26"/>
    <p:sldId id="608" r:id="rId27"/>
    <p:sldId id="610" r:id="rId28"/>
    <p:sldId id="617" r:id="rId29"/>
    <p:sldId id="618" r:id="rId30"/>
    <p:sldId id="419" r:id="rId31"/>
    <p:sldId id="409" r:id="rId32"/>
    <p:sldId id="423" r:id="rId33"/>
    <p:sldId id="513" r:id="rId34"/>
    <p:sldId id="652" r:id="rId35"/>
    <p:sldId id="259" r:id="rId36"/>
    <p:sldId id="645" r:id="rId37"/>
    <p:sldId id="646" r:id="rId38"/>
    <p:sldId id="647" r:id="rId39"/>
    <p:sldId id="648" r:id="rId40"/>
    <p:sldId id="649" r:id="rId41"/>
    <p:sldId id="650" r:id="rId42"/>
    <p:sldId id="651" r:id="rId43"/>
    <p:sldId id="28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DD540-9D91-4E1E-9530-B23895625E52}"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5C76B-9B7D-4C6F-B47A-EDA76E2C0314}" type="slidenum">
              <a:rPr lang="en-US" smtClean="0"/>
              <a:t>‹#›</a:t>
            </a:fld>
            <a:endParaRPr lang="en-US"/>
          </a:p>
        </p:txBody>
      </p:sp>
    </p:spTree>
    <p:extLst>
      <p:ext uri="{BB962C8B-B14F-4D97-AF65-F5344CB8AC3E}">
        <p14:creationId xmlns:p14="http://schemas.microsoft.com/office/powerpoint/2010/main" val="325138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D175EA64-9303-4029-A749-7C3BDA97ED4A}" type="slidenum">
              <a:rPr lang="en-US" altLang="en-US"/>
              <a:pPr/>
              <a:t>3</a:t>
            </a:fld>
            <a:endParaRPr lang="en-US" altLang="en-US"/>
          </a:p>
        </p:txBody>
      </p:sp>
      <p:sp>
        <p:nvSpPr>
          <p:cNvPr id="2467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70</a:t>
            </a:r>
          </a:p>
        </p:txBody>
      </p:sp>
      <p:sp>
        <p:nvSpPr>
          <p:cNvPr id="2467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0"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1"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21</a:t>
            </a:r>
          </a:p>
        </p:txBody>
      </p:sp>
      <p:sp>
        <p:nvSpPr>
          <p:cNvPr id="246792"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3"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4" name="Rectangle 10"/>
          <p:cNvSpPr>
            <a:spLocks noGrp="1" noRot="1" noChangeAspect="1" noChangeArrowheads="1"/>
          </p:cNvSpPr>
          <p:nvPr>
            <p:ph type="sldImg"/>
          </p:nvPr>
        </p:nvSpPr>
        <p:spPr bwMode="auto">
          <a:xfrm>
            <a:off x="393700" y="692150"/>
            <a:ext cx="6072188"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6795" name="Rectangle 11"/>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p>
        </p:txBody>
      </p:sp>
    </p:spTree>
    <p:extLst>
      <p:ext uri="{BB962C8B-B14F-4D97-AF65-F5344CB8AC3E}">
        <p14:creationId xmlns:p14="http://schemas.microsoft.com/office/powerpoint/2010/main" val="49222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AEF368-B6B0-4020-B7CA-0BF6899FA576}" type="slidenum">
              <a:rPr lang="en-GB" altLang="en-US" smtClean="0"/>
              <a:pPr>
                <a:spcBef>
                  <a:spcPct val="0"/>
                </a:spcBef>
              </a:pPr>
              <a:t>4</a:t>
            </a:fld>
            <a:endParaRPr lang="en-GB" altLang="en-US"/>
          </a:p>
        </p:txBody>
      </p:sp>
      <p:sp>
        <p:nvSpPr>
          <p:cNvPr id="14339"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14340"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r>
              <a:rPr lang="en-US" altLang="en-US" sz="1000" i="1">
                <a:latin typeface="Times New Roman" panose="02020603050405020304" pitchFamily="18" charset="0"/>
              </a:rPr>
              <a:t>81</a:t>
            </a:r>
          </a:p>
        </p:txBody>
      </p:sp>
      <p:sp>
        <p:nvSpPr>
          <p:cNvPr id="14341"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14342"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14343" name="Rectangle 6"/>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14344" name="Rectangle 7"/>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5" tIns="44448" rIns="90485" bIns="44448"/>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25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23239A32-B493-475B-ADD0-2DBE65154BFD}" type="slidenum">
              <a:rPr lang="en-US" altLang="en-US"/>
              <a:pPr/>
              <a:t>5</a:t>
            </a:fld>
            <a:endParaRPr lang="en-US" altLang="en-US"/>
          </a:p>
        </p:txBody>
      </p:sp>
      <p:sp>
        <p:nvSpPr>
          <p:cNvPr id="2488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71</a:t>
            </a:r>
          </a:p>
        </p:txBody>
      </p:sp>
      <p:sp>
        <p:nvSpPr>
          <p:cNvPr id="2488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38"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39"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22</a:t>
            </a:r>
          </a:p>
        </p:txBody>
      </p:sp>
      <p:sp>
        <p:nvSpPr>
          <p:cNvPr id="248840"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1"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2" name="Rectangle 10"/>
          <p:cNvSpPr>
            <a:spLocks noGrp="1" noRot="1" noChangeAspect="1" noChangeArrowheads="1"/>
          </p:cNvSpPr>
          <p:nvPr>
            <p:ph type="sldImg"/>
          </p:nvPr>
        </p:nvSpPr>
        <p:spPr bwMode="auto">
          <a:xfrm>
            <a:off x="393700" y="692150"/>
            <a:ext cx="6072188"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8843" name="Rectangle 11"/>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p>
        </p:txBody>
      </p:sp>
    </p:spTree>
    <p:extLst>
      <p:ext uri="{BB962C8B-B14F-4D97-AF65-F5344CB8AC3E}">
        <p14:creationId xmlns:p14="http://schemas.microsoft.com/office/powerpoint/2010/main" val="154118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16DFD870-6C73-4566-96A6-FFC5BD5DE1E5}" type="slidenum">
              <a:rPr lang="en-US" altLang="en-US"/>
              <a:pPr/>
              <a:t>6</a:t>
            </a:fld>
            <a:endParaRPr lang="en-US" altLang="en-US"/>
          </a:p>
        </p:txBody>
      </p:sp>
      <p:sp>
        <p:nvSpPr>
          <p:cNvPr id="2508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73</a:t>
            </a:r>
          </a:p>
        </p:txBody>
      </p:sp>
      <p:sp>
        <p:nvSpPr>
          <p:cNvPr id="2508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6"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7"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23</a:t>
            </a:r>
          </a:p>
        </p:txBody>
      </p:sp>
      <p:sp>
        <p:nvSpPr>
          <p:cNvPr id="250888"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9"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90" name="Rectangle 10"/>
          <p:cNvSpPr>
            <a:spLocks noGrp="1" noRot="1" noChangeAspect="1" noChangeArrowheads="1"/>
          </p:cNvSpPr>
          <p:nvPr>
            <p:ph type="sldImg"/>
          </p:nvPr>
        </p:nvSpPr>
        <p:spPr bwMode="auto">
          <a:xfrm>
            <a:off x="393700" y="692150"/>
            <a:ext cx="6072188"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0891" name="Rectangle 11"/>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p>
        </p:txBody>
      </p:sp>
    </p:spTree>
    <p:extLst>
      <p:ext uri="{BB962C8B-B14F-4D97-AF65-F5344CB8AC3E}">
        <p14:creationId xmlns:p14="http://schemas.microsoft.com/office/powerpoint/2010/main" val="192899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45DD5-BFDD-4058-B1D8-221FC221109B}" type="slidenum">
              <a:rPr lang="en-US" altLang="en-US"/>
              <a:pPr/>
              <a:t>9</a:t>
            </a:fld>
            <a:endParaRPr lang="en-US" altLang="en-US"/>
          </a:p>
        </p:txBody>
      </p:sp>
      <p:sp>
        <p:nvSpPr>
          <p:cNvPr id="319490" name="Rectangle 2"/>
          <p:cNvSpPr>
            <a:spLocks noGrp="1" noRot="1" noChangeAspect="1" noChangeArrowheads="1" noTextEdit="1"/>
          </p:cNvSpPr>
          <p:nvPr>
            <p:ph type="sldImg"/>
          </p:nvPr>
        </p:nvSpPr>
        <p:spPr>
          <a:xfrm>
            <a:off x="393700" y="692150"/>
            <a:ext cx="6072188" cy="3416300"/>
          </a:xfrm>
          <a:ln/>
        </p:spPr>
      </p:sp>
      <p:sp>
        <p:nvSpPr>
          <p:cNvPr id="319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30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EEACC24-9F7C-443B-9FB9-57BC1591B049}" type="slidenum">
              <a:rPr lang="en-US" altLang="en-US"/>
              <a:pPr/>
              <a:t>10</a:t>
            </a:fld>
            <a:endParaRPr lang="en-US" altLang="en-US"/>
          </a:p>
        </p:txBody>
      </p:sp>
      <p:sp>
        <p:nvSpPr>
          <p:cNvPr id="2232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3</a:t>
            </a:r>
          </a:p>
        </p:txBody>
      </p:sp>
      <p:sp>
        <p:nvSpPr>
          <p:cNvPr id="2232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38" name="Rectangle 6"/>
          <p:cNvSpPr>
            <a:spLocks noGrp="1" noRot="1" noChangeAspect="1" noChangeArrowheads="1"/>
          </p:cNvSpPr>
          <p:nvPr>
            <p:ph type="sldImg"/>
          </p:nvPr>
        </p:nvSpPr>
        <p:spPr bwMode="auto">
          <a:xfrm>
            <a:off x="393700" y="692150"/>
            <a:ext cx="6072188"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3239"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p>
        </p:txBody>
      </p:sp>
    </p:spTree>
    <p:extLst>
      <p:ext uri="{BB962C8B-B14F-4D97-AF65-F5344CB8AC3E}">
        <p14:creationId xmlns:p14="http://schemas.microsoft.com/office/powerpoint/2010/main" val="361295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3C6B1A-6592-4C33-8AFD-958FE3C1685E}" type="slidenum">
              <a:rPr lang="en-GB" altLang="en-US" smtClean="0"/>
              <a:pPr>
                <a:spcBef>
                  <a:spcPct val="0"/>
                </a:spcBef>
              </a:pPr>
              <a:t>20</a:t>
            </a:fld>
            <a:endParaRPr lang="en-GB" altLang="en-US"/>
          </a:p>
        </p:txBody>
      </p:sp>
      <p:sp>
        <p:nvSpPr>
          <p:cNvPr id="72707"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08"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r>
              <a:rPr lang="en-US" altLang="en-US" sz="1000" i="1">
                <a:latin typeface="Times New Roman" panose="02020603050405020304" pitchFamily="18" charset="0"/>
              </a:rPr>
              <a:t>33</a:t>
            </a:r>
          </a:p>
        </p:txBody>
      </p:sp>
      <p:sp>
        <p:nvSpPr>
          <p:cNvPr id="72709"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10"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11" name="Rectangle 6"/>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12" name="Rectangle 7"/>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r>
              <a:rPr lang="en-US" altLang="en-US" sz="1000" i="1">
                <a:latin typeface="Times New Roman" panose="02020603050405020304" pitchFamily="18" charset="0"/>
              </a:rPr>
              <a:t>21</a:t>
            </a:r>
          </a:p>
        </p:txBody>
      </p:sp>
      <p:sp>
        <p:nvSpPr>
          <p:cNvPr id="72713" name="Rectangle 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14" name="Rectangle 9"/>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15" name="Rectangle 10"/>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16" name="Rectangle 11"/>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r>
              <a:rPr lang="en-US" altLang="en-US" sz="1000" i="1">
                <a:latin typeface="Times New Roman" panose="02020603050405020304" pitchFamily="18" charset="0"/>
              </a:rPr>
              <a:t>69</a:t>
            </a:r>
          </a:p>
        </p:txBody>
      </p:sp>
      <p:sp>
        <p:nvSpPr>
          <p:cNvPr id="72717" name="Rectangle 12"/>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18" name="Rectangle 13"/>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800">
              <a:latin typeface="Arial Black" panose="020B0A04020102020204" pitchFamily="34" charset="0"/>
            </a:endParaRPr>
          </a:p>
        </p:txBody>
      </p:sp>
      <p:sp>
        <p:nvSpPr>
          <p:cNvPr id="72719" name="Rectangle 14"/>
          <p:cNvSpPr>
            <a:spLocks noGrp="1" noChangeArrowheads="1"/>
          </p:cNvSpPr>
          <p:nvPr>
            <p:ph type="body" idx="1"/>
          </p:nvPr>
        </p:nvSpPr>
        <p:spPr>
          <a:xfrm>
            <a:off x="914400" y="4343400"/>
            <a:ext cx="5032375"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US" altLang="en-US">
              <a:latin typeface="Arial" panose="020B0604020202020204" pitchFamily="34" charset="0"/>
              <a:cs typeface="Arial" panose="020B0604020202020204" pitchFamily="34" charset="0"/>
            </a:endParaRPr>
          </a:p>
        </p:txBody>
      </p:sp>
      <p:sp>
        <p:nvSpPr>
          <p:cNvPr id="72720" name="Rectangle 15"/>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37373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D250205-D379-4A8B-AA23-ACA86B18AF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D2ABB24-C5B8-412B-BDCB-5791CF23D95E}" type="slidenum">
              <a:rPr lang="en-US" altLang="en-US" smtClean="0">
                <a:latin typeface="Arial" panose="020B0604020202020204" pitchFamily="34" charset="0"/>
              </a:rPr>
              <a:pPr/>
              <a:t>29</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A60D59C6-760F-4688-97CA-7A5266CE3F62}"/>
              </a:ext>
            </a:extLst>
          </p:cNvPr>
          <p:cNvSpPr>
            <a:spLocks noGrp="1" noRot="1" noChangeAspect="1" noChangeArrowheads="1" noTextEdit="1"/>
          </p:cNvSpPr>
          <p:nvPr>
            <p:ph type="sldImg"/>
          </p:nvPr>
        </p:nvSpPr>
        <p:spPr>
          <a:xfrm>
            <a:off x="403225" y="681038"/>
            <a:ext cx="6051550" cy="3405187"/>
          </a:xfrm>
          <a:ln/>
        </p:spPr>
      </p:sp>
      <p:sp>
        <p:nvSpPr>
          <p:cNvPr id="34820" name="Rectangle 3">
            <a:extLst>
              <a:ext uri="{FF2B5EF4-FFF2-40B4-BE49-F238E27FC236}">
                <a16:creationId xmlns:a16="http://schemas.microsoft.com/office/drawing/2014/main" id="{80AE81E4-FA44-4F45-98DA-46642008312E}"/>
              </a:ext>
            </a:extLst>
          </p:cNvPr>
          <p:cNvSpPr>
            <a:spLocks noGrp="1" noChangeArrowheads="1"/>
          </p:cNvSpPr>
          <p:nvPr>
            <p:ph type="body" idx="1"/>
          </p:nvPr>
        </p:nvSpPr>
        <p:spPr>
          <a:xfrm>
            <a:off x="914400" y="4313238"/>
            <a:ext cx="5029200"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C0C899C7-0566-458D-8348-D726668826B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C194FC-F456-4FB4-8102-469903E31058}" type="slidenum">
              <a:rPr lang="en-US" altLang="en-US" sz="1200"/>
              <a:pPr/>
              <a:t>31</a:t>
            </a:fld>
            <a:endParaRPr lang="en-US" altLang="en-US" sz="1200"/>
          </a:p>
        </p:txBody>
      </p:sp>
      <p:sp>
        <p:nvSpPr>
          <p:cNvPr id="49155" name="Rectangle 2">
            <a:extLst>
              <a:ext uri="{FF2B5EF4-FFF2-40B4-BE49-F238E27FC236}">
                <a16:creationId xmlns:a16="http://schemas.microsoft.com/office/drawing/2014/main" id="{BA0A390F-BE44-42A4-8A59-8C38E82727B9}"/>
              </a:ext>
            </a:extLst>
          </p:cNvPr>
          <p:cNvSpPr>
            <a:spLocks noGrp="1" noRot="1" noChangeAspect="1" noChangeArrowheads="1" noTextEdit="1"/>
          </p:cNvSpPr>
          <p:nvPr>
            <p:ph type="sldImg"/>
          </p:nvPr>
        </p:nvSpPr>
        <p:spPr>
          <a:xfrm>
            <a:off x="382588" y="685800"/>
            <a:ext cx="6094412" cy="3429000"/>
          </a:xfrm>
          <a:ln/>
        </p:spPr>
      </p:sp>
      <p:sp>
        <p:nvSpPr>
          <p:cNvPr id="49156" name="Rectangle 3">
            <a:extLst>
              <a:ext uri="{FF2B5EF4-FFF2-40B4-BE49-F238E27FC236}">
                <a16:creationId xmlns:a16="http://schemas.microsoft.com/office/drawing/2014/main" id="{E38774B3-D9CF-45F1-99BB-C640E0D5041D}"/>
              </a:ext>
            </a:extLst>
          </p:cNvPr>
          <p:cNvSpPr>
            <a:spLocks noGrp="1" noChangeArrowheads="1"/>
          </p:cNvSpPr>
          <p:nvPr>
            <p:ph type="body" idx="1"/>
          </p:nvPr>
        </p:nvSpPr>
        <p:spPr>
          <a:xfrm>
            <a:off x="912813" y="4343400"/>
            <a:ext cx="5032375" cy="4114800"/>
          </a:xfrm>
          <a:noFill/>
        </p:spPr>
        <p:txBody>
          <a:bodyPr/>
          <a:lstStyle/>
          <a:p>
            <a:endParaRPr lang="en-GB"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8/11/2024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8/11/2024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8/11/2024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8/11/2024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8/11/2024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8/11/2024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8/11/2024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8/11/2024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8/11/2024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normAutofit/>
          </a:bodyPr>
          <a:lstStyle/>
          <a:p>
            <a:pPr lvl="0"/>
            <a:endParaRPr lang="en-US" noProof="0"/>
          </a:p>
        </p:txBody>
      </p:sp>
      <p:sp>
        <p:nvSpPr>
          <p:cNvPr id="4" name="Date Placeholder 3"/>
          <p:cNvSpPr>
            <a:spLocks noGrp="1"/>
          </p:cNvSpPr>
          <p:nvPr>
            <p:ph type="dt" sz="half" idx="10"/>
          </p:nvPr>
        </p:nvSpPr>
        <p:spPr>
          <a:xfrm>
            <a:off x="914400" y="6248400"/>
            <a:ext cx="2540000" cy="45720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pPr>
              <a:defRPr/>
            </a:pPr>
            <a:fld id="{44516C53-1C90-406C-A444-145E10619845}" type="slidenum">
              <a:rPr lang="en-GB" altLang="en-US"/>
              <a:pPr>
                <a:defRPr/>
              </a:pPr>
              <a:t>‹#›</a:t>
            </a:fld>
            <a:endParaRPr lang="en-GB" altLang="en-US"/>
          </a:p>
        </p:txBody>
      </p:sp>
    </p:spTree>
    <p:extLst>
      <p:ext uri="{BB962C8B-B14F-4D97-AF65-F5344CB8AC3E}">
        <p14:creationId xmlns:p14="http://schemas.microsoft.com/office/powerpoint/2010/main" val="1179597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87113EDB-ADE1-43EA-AEC5-678C561B3E01}" type="slidenum">
              <a:rPr lang="en-GB" altLang="en-US"/>
              <a:pPr>
                <a:defRPr/>
              </a:pPr>
              <a:t>‹#›</a:t>
            </a:fld>
            <a:endParaRPr lang="en-GB" altLang="en-US"/>
          </a:p>
        </p:txBody>
      </p:sp>
    </p:spTree>
    <p:extLst>
      <p:ext uri="{BB962C8B-B14F-4D97-AF65-F5344CB8AC3E}">
        <p14:creationId xmlns:p14="http://schemas.microsoft.com/office/powerpoint/2010/main" val="223752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8/11/2024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8/11/2024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8/11/2024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8/11/2024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8/11/2024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8/11/2024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8/11/2024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8/11/2024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8/11/2024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C:\Users\TOSHIBA\Desktop\tamin\vit\Cutting.wmv" TargetMode="Externa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029" y="767322"/>
            <a:ext cx="8825658" cy="2677648"/>
          </a:xfrm>
        </p:spPr>
        <p:txBody>
          <a:bodyPr/>
          <a:lstStyle/>
          <a:p>
            <a:pPr algn="ctr"/>
            <a:r>
              <a:rPr lang="fa-IR"/>
              <a:t>مبانی فیکو و ویترکتومی</a:t>
            </a:r>
            <a:endParaRPr lang="en-US" dirty="0"/>
          </a:p>
        </p:txBody>
      </p:sp>
      <p:sp>
        <p:nvSpPr>
          <p:cNvPr id="3" name="Subtitle 2"/>
          <p:cNvSpPr>
            <a:spLocks noGrp="1"/>
          </p:cNvSpPr>
          <p:nvPr>
            <p:ph type="subTitle" idx="1"/>
          </p:nvPr>
        </p:nvSpPr>
        <p:spPr>
          <a:xfrm>
            <a:off x="1677469" y="4751254"/>
            <a:ext cx="8825658" cy="861420"/>
          </a:xfrm>
        </p:spPr>
        <p:txBody>
          <a:bodyPr/>
          <a:lstStyle/>
          <a:p>
            <a:pPr algn="ctr"/>
            <a:r>
              <a:rPr lang="en-US" dirty="0"/>
              <a:t>Ata </a:t>
            </a:r>
            <a:r>
              <a:rPr lang="en-US" dirty="0" err="1"/>
              <a:t>nazari</a:t>
            </a:r>
            <a:endParaRPr lang="en-US" dirty="0"/>
          </a:p>
        </p:txBody>
      </p:sp>
    </p:spTree>
    <p:extLst>
      <p:ext uri="{BB962C8B-B14F-4D97-AF65-F5344CB8AC3E}">
        <p14:creationId xmlns:p14="http://schemas.microsoft.com/office/powerpoint/2010/main" val="324950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1026"/>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11" name="Rectangle 1027"/>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12" name="Rectangle 1028"/>
          <p:cNvSpPr>
            <a:spLocks noGrp="1" noChangeArrowheads="1"/>
          </p:cNvSpPr>
          <p:nvPr>
            <p:ph type="title"/>
          </p:nvPr>
        </p:nvSpPr>
        <p:spPr>
          <a:xfrm>
            <a:off x="1625602" y="361348"/>
            <a:ext cx="8763000" cy="762000"/>
          </a:xfrm>
          <a:noFill/>
          <a:ln/>
          <a:effectLst>
            <a:outerShdw dist="45791" dir="2021404" algn="ctr" rotWithShape="0">
              <a:srgbClr val="0000FF"/>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algn="ctr"/>
            <a:r>
              <a:rPr lang="fa-IR" altLang="en-US" dirty="0">
                <a:solidFill>
                  <a:schemeClr val="accent4">
                    <a:lumMod val="60000"/>
                    <a:lumOff val="40000"/>
                  </a:schemeClr>
                </a:solidFill>
              </a:rPr>
              <a:t>اسپیریشن </a:t>
            </a:r>
            <a:r>
              <a:rPr lang="en-US" altLang="en-US" dirty="0">
                <a:solidFill>
                  <a:schemeClr val="accent4">
                    <a:lumMod val="60000"/>
                    <a:lumOff val="40000"/>
                  </a:schemeClr>
                </a:solidFill>
              </a:rPr>
              <a:t>(AFR)</a:t>
            </a:r>
          </a:p>
        </p:txBody>
      </p:sp>
      <p:sp>
        <p:nvSpPr>
          <p:cNvPr id="222213" name="Rectangle 1029"/>
          <p:cNvSpPr>
            <a:spLocks noGrp="1" noChangeArrowheads="1"/>
          </p:cNvSpPr>
          <p:nvPr>
            <p:ph type="body" idx="1"/>
          </p:nvPr>
        </p:nvSpPr>
        <p:spPr>
          <a:xfrm>
            <a:off x="1625602" y="1065542"/>
            <a:ext cx="7772400" cy="16002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marL="0" indent="0">
              <a:lnSpc>
                <a:spcPct val="90000"/>
              </a:lnSpc>
              <a:buNone/>
            </a:pPr>
            <a:endParaRPr lang="en-US" altLang="en-US" sz="2800" dirty="0">
              <a:latin typeface="Arial" panose="020B0604020202020204" pitchFamily="34" charset="0"/>
            </a:endParaRPr>
          </a:p>
          <a:p>
            <a:pPr marL="0" indent="0" algn="ctr">
              <a:lnSpc>
                <a:spcPct val="90000"/>
              </a:lnSpc>
              <a:buNone/>
            </a:pPr>
            <a:r>
              <a:rPr lang="fa-IR" altLang="en-US" sz="2400" dirty="0">
                <a:solidFill>
                  <a:srgbClr val="FFFF00"/>
                </a:solidFill>
                <a:latin typeface="Arial" panose="020B0604020202020204" pitchFamily="34" charset="0"/>
              </a:rPr>
              <a:t>ساکشن اولیه که تکه های لنز به سمت تیپ فیکو می آید</a:t>
            </a:r>
            <a:endParaRPr lang="en-US" altLang="en-US" sz="2800" dirty="0">
              <a:solidFill>
                <a:srgbClr val="FFFF00"/>
              </a:solidFill>
              <a:latin typeface="Arial" panose="020B0604020202020204" pitchFamily="34" charset="0"/>
            </a:endParaRPr>
          </a:p>
        </p:txBody>
      </p:sp>
      <p:sp>
        <p:nvSpPr>
          <p:cNvPr id="222214" name="Rectangle 1030"/>
          <p:cNvSpPr>
            <a:spLocks noChangeArrowheads="1"/>
          </p:cNvSpPr>
          <p:nvPr/>
        </p:nvSpPr>
        <p:spPr bwMode="auto">
          <a:xfrm>
            <a:off x="2362200" y="5638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gn="ctr"/>
            <a:r>
              <a:rPr lang="fa-IR" altLang="en-US" b="1" dirty="0">
                <a:solidFill>
                  <a:srgbClr val="00B050"/>
                </a:solidFill>
                <a:latin typeface="Arial" panose="020B0604020202020204" pitchFamily="34" charset="0"/>
              </a:rPr>
              <a:t>سرعت نزدیک شدن تکه ها به سمت تیپ</a:t>
            </a:r>
            <a:endParaRPr lang="en-US" altLang="en-US" b="1" dirty="0">
              <a:solidFill>
                <a:srgbClr val="00B050"/>
              </a:solidFill>
              <a:latin typeface="Arial" panose="020B0604020202020204" pitchFamily="34" charset="0"/>
            </a:endParaRPr>
          </a:p>
        </p:txBody>
      </p:sp>
      <p:grpSp>
        <p:nvGrpSpPr>
          <p:cNvPr id="222215" name="Group 1031"/>
          <p:cNvGrpSpPr>
            <a:grpSpLocks/>
          </p:cNvGrpSpPr>
          <p:nvPr/>
        </p:nvGrpSpPr>
        <p:grpSpPr bwMode="auto">
          <a:xfrm>
            <a:off x="2438401" y="2743200"/>
            <a:ext cx="2759075" cy="2387600"/>
            <a:chOff x="1065" y="2116"/>
            <a:chExt cx="2006" cy="1936"/>
          </a:xfrm>
        </p:grpSpPr>
        <p:sp>
          <p:nvSpPr>
            <p:cNvPr id="222216" name="AutoShape 1032"/>
            <p:cNvSpPr>
              <a:spLocks noChangeArrowheads="1"/>
            </p:cNvSpPr>
            <p:nvPr/>
          </p:nvSpPr>
          <p:spPr bwMode="auto">
            <a:xfrm flipH="1">
              <a:off x="1708" y="2687"/>
              <a:ext cx="1363" cy="794"/>
            </a:xfrm>
            <a:prstGeom prst="parallelogram">
              <a:avLst>
                <a:gd name="adj" fmla="val 42908"/>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17" name="AutoShape 1033"/>
            <p:cNvSpPr>
              <a:spLocks noChangeArrowheads="1"/>
            </p:cNvSpPr>
            <p:nvPr/>
          </p:nvSpPr>
          <p:spPr bwMode="auto">
            <a:xfrm flipH="1">
              <a:off x="1958" y="2771"/>
              <a:ext cx="1071" cy="626"/>
            </a:xfrm>
            <a:prstGeom prst="parallelogram">
              <a:avLst>
                <a:gd name="adj" fmla="val 42764"/>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18" name="AutoShape 1034"/>
            <p:cNvSpPr>
              <a:spLocks noChangeArrowheads="1"/>
            </p:cNvSpPr>
            <p:nvPr/>
          </p:nvSpPr>
          <p:spPr bwMode="auto">
            <a:xfrm rot="5400000" flipV="1">
              <a:off x="695" y="2486"/>
              <a:ext cx="1936" cy="119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219" name="Group 1035"/>
          <p:cNvGrpSpPr>
            <a:grpSpLocks/>
          </p:cNvGrpSpPr>
          <p:nvPr/>
        </p:nvGrpSpPr>
        <p:grpSpPr bwMode="auto">
          <a:xfrm>
            <a:off x="4264027" y="2327275"/>
            <a:ext cx="1681163" cy="2647950"/>
            <a:chOff x="1726" y="1466"/>
            <a:chExt cx="1059" cy="1668"/>
          </a:xfrm>
        </p:grpSpPr>
        <p:grpSp>
          <p:nvGrpSpPr>
            <p:cNvPr id="222220" name="Group 1036"/>
            <p:cNvGrpSpPr>
              <a:grpSpLocks/>
            </p:cNvGrpSpPr>
            <p:nvPr/>
          </p:nvGrpSpPr>
          <p:grpSpPr bwMode="auto">
            <a:xfrm>
              <a:off x="1726" y="1821"/>
              <a:ext cx="1059" cy="1313"/>
              <a:chOff x="1726" y="1821"/>
              <a:chExt cx="1059" cy="1313"/>
            </a:xfrm>
          </p:grpSpPr>
          <p:sp>
            <p:nvSpPr>
              <p:cNvPr id="222221" name="Freeform 1037"/>
              <p:cNvSpPr>
                <a:spLocks/>
              </p:cNvSpPr>
              <p:nvPr/>
            </p:nvSpPr>
            <p:spPr bwMode="auto">
              <a:xfrm>
                <a:off x="1989" y="2168"/>
                <a:ext cx="418" cy="350"/>
              </a:xfrm>
              <a:custGeom>
                <a:avLst/>
                <a:gdLst>
                  <a:gd name="T0" fmla="*/ 337 w 483"/>
                  <a:gd name="T1" fmla="*/ 0 h 450"/>
                  <a:gd name="T2" fmla="*/ 280 w 483"/>
                  <a:gd name="T3" fmla="*/ 37 h 450"/>
                  <a:gd name="T4" fmla="*/ 233 w 483"/>
                  <a:gd name="T5" fmla="*/ 53 h 450"/>
                  <a:gd name="T6" fmla="*/ 187 w 483"/>
                  <a:gd name="T7" fmla="*/ 53 h 450"/>
                  <a:gd name="T8" fmla="*/ 140 w 483"/>
                  <a:gd name="T9" fmla="*/ 69 h 450"/>
                  <a:gd name="T10" fmla="*/ 93 w 483"/>
                  <a:gd name="T11" fmla="*/ 69 h 450"/>
                  <a:gd name="T12" fmla="*/ 62 w 483"/>
                  <a:gd name="T13" fmla="*/ 116 h 450"/>
                  <a:gd name="T14" fmla="*/ 31 w 483"/>
                  <a:gd name="T15" fmla="*/ 164 h 450"/>
                  <a:gd name="T16" fmla="*/ 31 w 483"/>
                  <a:gd name="T17" fmla="*/ 211 h 450"/>
                  <a:gd name="T18" fmla="*/ 0 w 483"/>
                  <a:gd name="T19" fmla="*/ 259 h 450"/>
                  <a:gd name="T20" fmla="*/ 0 w 483"/>
                  <a:gd name="T21" fmla="*/ 306 h 450"/>
                  <a:gd name="T22" fmla="*/ 0 w 483"/>
                  <a:gd name="T23" fmla="*/ 354 h 450"/>
                  <a:gd name="T24" fmla="*/ 47 w 483"/>
                  <a:gd name="T25" fmla="*/ 386 h 450"/>
                  <a:gd name="T26" fmla="*/ 93 w 483"/>
                  <a:gd name="T27" fmla="*/ 401 h 450"/>
                  <a:gd name="T28" fmla="*/ 140 w 483"/>
                  <a:gd name="T29" fmla="*/ 401 h 450"/>
                  <a:gd name="T30" fmla="*/ 187 w 483"/>
                  <a:gd name="T31" fmla="*/ 417 h 450"/>
                  <a:gd name="T32" fmla="*/ 249 w 483"/>
                  <a:gd name="T33" fmla="*/ 433 h 450"/>
                  <a:gd name="T34" fmla="*/ 295 w 483"/>
                  <a:gd name="T35" fmla="*/ 449 h 450"/>
                  <a:gd name="T36" fmla="*/ 342 w 483"/>
                  <a:gd name="T37" fmla="*/ 449 h 450"/>
                  <a:gd name="T38" fmla="*/ 389 w 483"/>
                  <a:gd name="T39" fmla="*/ 433 h 450"/>
                  <a:gd name="T40" fmla="*/ 389 w 483"/>
                  <a:gd name="T41" fmla="*/ 386 h 450"/>
                  <a:gd name="T42" fmla="*/ 389 w 483"/>
                  <a:gd name="T43" fmla="*/ 338 h 450"/>
                  <a:gd name="T44" fmla="*/ 389 w 483"/>
                  <a:gd name="T45" fmla="*/ 291 h 450"/>
                  <a:gd name="T46" fmla="*/ 404 w 483"/>
                  <a:gd name="T47" fmla="*/ 243 h 450"/>
                  <a:gd name="T48" fmla="*/ 451 w 483"/>
                  <a:gd name="T49" fmla="*/ 211 h 450"/>
                  <a:gd name="T50" fmla="*/ 482 w 483"/>
                  <a:gd name="T51" fmla="*/ 164 h 450"/>
                  <a:gd name="T52" fmla="*/ 482 w 483"/>
                  <a:gd name="T53" fmla="*/ 116 h 450"/>
                  <a:gd name="T54" fmla="*/ 451 w 483"/>
                  <a:gd name="T55" fmla="*/ 69 h 450"/>
                  <a:gd name="T56" fmla="*/ 404 w 483"/>
                  <a:gd name="T57" fmla="*/ 69 h 450"/>
                  <a:gd name="T58" fmla="*/ 373 w 483"/>
                  <a:gd name="T59" fmla="*/ 21 h 450"/>
                  <a:gd name="T60" fmla="*/ 337 w 483"/>
                  <a:gd name="T6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450">
                    <a:moveTo>
                      <a:pt x="337" y="0"/>
                    </a:moveTo>
                    <a:lnTo>
                      <a:pt x="280" y="37"/>
                    </a:lnTo>
                    <a:lnTo>
                      <a:pt x="233" y="53"/>
                    </a:lnTo>
                    <a:lnTo>
                      <a:pt x="187" y="53"/>
                    </a:lnTo>
                    <a:lnTo>
                      <a:pt x="140" y="69"/>
                    </a:lnTo>
                    <a:lnTo>
                      <a:pt x="93" y="69"/>
                    </a:lnTo>
                    <a:lnTo>
                      <a:pt x="62" y="116"/>
                    </a:lnTo>
                    <a:lnTo>
                      <a:pt x="31" y="164"/>
                    </a:lnTo>
                    <a:lnTo>
                      <a:pt x="31" y="211"/>
                    </a:lnTo>
                    <a:lnTo>
                      <a:pt x="0" y="259"/>
                    </a:lnTo>
                    <a:lnTo>
                      <a:pt x="0" y="306"/>
                    </a:lnTo>
                    <a:lnTo>
                      <a:pt x="0" y="354"/>
                    </a:lnTo>
                    <a:lnTo>
                      <a:pt x="47" y="386"/>
                    </a:lnTo>
                    <a:lnTo>
                      <a:pt x="93" y="401"/>
                    </a:lnTo>
                    <a:lnTo>
                      <a:pt x="140" y="401"/>
                    </a:lnTo>
                    <a:lnTo>
                      <a:pt x="187" y="417"/>
                    </a:lnTo>
                    <a:lnTo>
                      <a:pt x="249" y="433"/>
                    </a:lnTo>
                    <a:lnTo>
                      <a:pt x="295" y="449"/>
                    </a:lnTo>
                    <a:lnTo>
                      <a:pt x="342" y="449"/>
                    </a:lnTo>
                    <a:lnTo>
                      <a:pt x="389" y="433"/>
                    </a:lnTo>
                    <a:lnTo>
                      <a:pt x="389" y="386"/>
                    </a:lnTo>
                    <a:lnTo>
                      <a:pt x="389" y="338"/>
                    </a:lnTo>
                    <a:lnTo>
                      <a:pt x="389" y="291"/>
                    </a:lnTo>
                    <a:lnTo>
                      <a:pt x="404" y="243"/>
                    </a:lnTo>
                    <a:lnTo>
                      <a:pt x="451" y="211"/>
                    </a:lnTo>
                    <a:lnTo>
                      <a:pt x="482" y="164"/>
                    </a:lnTo>
                    <a:lnTo>
                      <a:pt x="482" y="116"/>
                    </a:lnTo>
                    <a:lnTo>
                      <a:pt x="451" y="69"/>
                    </a:lnTo>
                    <a:lnTo>
                      <a:pt x="404" y="69"/>
                    </a:lnTo>
                    <a:lnTo>
                      <a:pt x="373" y="21"/>
                    </a:lnTo>
                    <a:lnTo>
                      <a:pt x="337" y="0"/>
                    </a:lnTo>
                  </a:path>
                </a:pathLst>
              </a:custGeom>
              <a:solidFill>
                <a:srgbClr val="F6BF69"/>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222" name="Freeform 1038"/>
              <p:cNvSpPr>
                <a:spLocks/>
              </p:cNvSpPr>
              <p:nvPr/>
            </p:nvSpPr>
            <p:spPr bwMode="auto">
              <a:xfrm>
                <a:off x="2380" y="2615"/>
                <a:ext cx="405" cy="395"/>
              </a:xfrm>
              <a:custGeom>
                <a:avLst/>
                <a:gdLst>
                  <a:gd name="T0" fmla="*/ 301 w 468"/>
                  <a:gd name="T1" fmla="*/ 396 h 508"/>
                  <a:gd name="T2" fmla="*/ 249 w 468"/>
                  <a:gd name="T3" fmla="*/ 380 h 508"/>
                  <a:gd name="T4" fmla="*/ 187 w 468"/>
                  <a:gd name="T5" fmla="*/ 333 h 508"/>
                  <a:gd name="T6" fmla="*/ 140 w 468"/>
                  <a:gd name="T7" fmla="*/ 301 h 508"/>
                  <a:gd name="T8" fmla="*/ 93 w 468"/>
                  <a:gd name="T9" fmla="*/ 269 h 508"/>
                  <a:gd name="T10" fmla="*/ 47 w 468"/>
                  <a:gd name="T11" fmla="*/ 238 h 508"/>
                  <a:gd name="T12" fmla="*/ 31 w 468"/>
                  <a:gd name="T13" fmla="*/ 190 h 508"/>
                  <a:gd name="T14" fmla="*/ 31 w 468"/>
                  <a:gd name="T15" fmla="*/ 143 h 508"/>
                  <a:gd name="T16" fmla="*/ 16 w 468"/>
                  <a:gd name="T17" fmla="*/ 95 h 508"/>
                  <a:gd name="T18" fmla="*/ 0 w 468"/>
                  <a:gd name="T19" fmla="*/ 48 h 508"/>
                  <a:gd name="T20" fmla="*/ 0 w 468"/>
                  <a:gd name="T21" fmla="*/ 0 h 508"/>
                  <a:gd name="T22" fmla="*/ 47 w 468"/>
                  <a:gd name="T23" fmla="*/ 16 h 508"/>
                  <a:gd name="T24" fmla="*/ 78 w 468"/>
                  <a:gd name="T25" fmla="*/ 63 h 508"/>
                  <a:gd name="T26" fmla="*/ 125 w 468"/>
                  <a:gd name="T27" fmla="*/ 79 h 508"/>
                  <a:gd name="T28" fmla="*/ 171 w 468"/>
                  <a:gd name="T29" fmla="*/ 95 h 508"/>
                  <a:gd name="T30" fmla="*/ 187 w 468"/>
                  <a:gd name="T31" fmla="*/ 143 h 508"/>
                  <a:gd name="T32" fmla="*/ 249 w 468"/>
                  <a:gd name="T33" fmla="*/ 190 h 508"/>
                  <a:gd name="T34" fmla="*/ 296 w 468"/>
                  <a:gd name="T35" fmla="*/ 222 h 508"/>
                  <a:gd name="T36" fmla="*/ 342 w 468"/>
                  <a:gd name="T37" fmla="*/ 238 h 508"/>
                  <a:gd name="T38" fmla="*/ 389 w 468"/>
                  <a:gd name="T39" fmla="*/ 254 h 508"/>
                  <a:gd name="T40" fmla="*/ 405 w 468"/>
                  <a:gd name="T41" fmla="*/ 301 h 508"/>
                  <a:gd name="T42" fmla="*/ 420 w 468"/>
                  <a:gd name="T43" fmla="*/ 349 h 508"/>
                  <a:gd name="T44" fmla="*/ 420 w 468"/>
                  <a:gd name="T45" fmla="*/ 396 h 508"/>
                  <a:gd name="T46" fmla="*/ 467 w 468"/>
                  <a:gd name="T47" fmla="*/ 444 h 508"/>
                  <a:gd name="T48" fmla="*/ 451 w 468"/>
                  <a:gd name="T49" fmla="*/ 491 h 508"/>
                  <a:gd name="T50" fmla="*/ 405 w 468"/>
                  <a:gd name="T51" fmla="*/ 491 h 508"/>
                  <a:gd name="T52" fmla="*/ 358 w 468"/>
                  <a:gd name="T53" fmla="*/ 507 h 508"/>
                  <a:gd name="T54" fmla="*/ 311 w 468"/>
                  <a:gd name="T55" fmla="*/ 491 h 508"/>
                  <a:gd name="T56" fmla="*/ 296 w 468"/>
                  <a:gd name="T57" fmla="*/ 444 h 508"/>
                  <a:gd name="T58" fmla="*/ 296 w 468"/>
                  <a:gd name="T59" fmla="*/ 396 h 508"/>
                  <a:gd name="T60" fmla="*/ 301 w 468"/>
                  <a:gd name="T61" fmla="*/ 39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8" h="508">
                    <a:moveTo>
                      <a:pt x="301" y="396"/>
                    </a:moveTo>
                    <a:lnTo>
                      <a:pt x="249" y="380"/>
                    </a:lnTo>
                    <a:lnTo>
                      <a:pt x="187" y="333"/>
                    </a:lnTo>
                    <a:lnTo>
                      <a:pt x="140" y="301"/>
                    </a:lnTo>
                    <a:lnTo>
                      <a:pt x="93" y="269"/>
                    </a:lnTo>
                    <a:lnTo>
                      <a:pt x="47" y="238"/>
                    </a:lnTo>
                    <a:lnTo>
                      <a:pt x="31" y="190"/>
                    </a:lnTo>
                    <a:lnTo>
                      <a:pt x="31" y="143"/>
                    </a:lnTo>
                    <a:lnTo>
                      <a:pt x="16" y="95"/>
                    </a:lnTo>
                    <a:lnTo>
                      <a:pt x="0" y="48"/>
                    </a:lnTo>
                    <a:lnTo>
                      <a:pt x="0" y="0"/>
                    </a:lnTo>
                    <a:lnTo>
                      <a:pt x="47" y="16"/>
                    </a:lnTo>
                    <a:lnTo>
                      <a:pt x="78" y="63"/>
                    </a:lnTo>
                    <a:lnTo>
                      <a:pt x="125" y="79"/>
                    </a:lnTo>
                    <a:lnTo>
                      <a:pt x="171" y="95"/>
                    </a:lnTo>
                    <a:lnTo>
                      <a:pt x="187" y="143"/>
                    </a:lnTo>
                    <a:lnTo>
                      <a:pt x="249" y="190"/>
                    </a:lnTo>
                    <a:lnTo>
                      <a:pt x="296" y="222"/>
                    </a:lnTo>
                    <a:lnTo>
                      <a:pt x="342" y="238"/>
                    </a:lnTo>
                    <a:lnTo>
                      <a:pt x="389" y="254"/>
                    </a:lnTo>
                    <a:lnTo>
                      <a:pt x="405" y="301"/>
                    </a:lnTo>
                    <a:lnTo>
                      <a:pt x="420" y="349"/>
                    </a:lnTo>
                    <a:lnTo>
                      <a:pt x="420" y="396"/>
                    </a:lnTo>
                    <a:lnTo>
                      <a:pt x="467" y="444"/>
                    </a:lnTo>
                    <a:lnTo>
                      <a:pt x="451" y="491"/>
                    </a:lnTo>
                    <a:lnTo>
                      <a:pt x="405" y="491"/>
                    </a:lnTo>
                    <a:lnTo>
                      <a:pt x="358" y="507"/>
                    </a:lnTo>
                    <a:lnTo>
                      <a:pt x="311" y="491"/>
                    </a:lnTo>
                    <a:lnTo>
                      <a:pt x="296" y="444"/>
                    </a:lnTo>
                    <a:lnTo>
                      <a:pt x="296" y="396"/>
                    </a:lnTo>
                    <a:lnTo>
                      <a:pt x="301" y="396"/>
                    </a:lnTo>
                  </a:path>
                </a:pathLst>
              </a:custGeom>
              <a:solidFill>
                <a:srgbClr val="F6BF69"/>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223" name="Line 1039"/>
              <p:cNvSpPr>
                <a:spLocks noChangeShapeType="1"/>
              </p:cNvSpPr>
              <p:nvPr/>
            </p:nvSpPr>
            <p:spPr bwMode="auto">
              <a:xfrm flipV="1">
                <a:off x="1726" y="2379"/>
                <a:ext cx="210" cy="71"/>
              </a:xfrm>
              <a:prstGeom prst="line">
                <a:avLst/>
              </a:prstGeom>
              <a:noFill/>
              <a:ln w="76200">
                <a:solidFill>
                  <a:srgbClr val="0430B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4" name="Line 1040"/>
              <p:cNvSpPr>
                <a:spLocks noChangeShapeType="1"/>
              </p:cNvSpPr>
              <p:nvPr/>
            </p:nvSpPr>
            <p:spPr bwMode="auto">
              <a:xfrm>
                <a:off x="1906" y="2581"/>
                <a:ext cx="354" cy="28"/>
              </a:xfrm>
              <a:prstGeom prst="line">
                <a:avLst/>
              </a:prstGeom>
              <a:noFill/>
              <a:ln w="76200">
                <a:solidFill>
                  <a:srgbClr val="0430B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5" name="Line 1041"/>
              <p:cNvSpPr>
                <a:spLocks noChangeShapeType="1"/>
              </p:cNvSpPr>
              <p:nvPr/>
            </p:nvSpPr>
            <p:spPr bwMode="auto">
              <a:xfrm flipV="1">
                <a:off x="2158" y="1821"/>
                <a:ext cx="66" cy="333"/>
              </a:xfrm>
              <a:prstGeom prst="line">
                <a:avLst/>
              </a:prstGeom>
              <a:noFill/>
              <a:ln w="76200">
                <a:solidFill>
                  <a:srgbClr val="0430B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26" name="Line 1042"/>
              <p:cNvSpPr>
                <a:spLocks noChangeShapeType="1"/>
              </p:cNvSpPr>
              <p:nvPr/>
            </p:nvSpPr>
            <p:spPr bwMode="auto">
              <a:xfrm>
                <a:off x="2374" y="2778"/>
                <a:ext cx="138" cy="356"/>
              </a:xfrm>
              <a:prstGeom prst="line">
                <a:avLst/>
              </a:prstGeom>
              <a:noFill/>
              <a:ln w="76200">
                <a:solidFill>
                  <a:srgbClr val="0430B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2227" name="Text Box 1043"/>
            <p:cNvSpPr txBox="1">
              <a:spLocks noChangeArrowheads="1"/>
            </p:cNvSpPr>
            <p:nvPr/>
          </p:nvSpPr>
          <p:spPr bwMode="auto">
            <a:xfrm>
              <a:off x="1910" y="1466"/>
              <a:ext cx="7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0000"/>
                  </a:solidFill>
                </a:rPr>
                <a:t>High Flow</a:t>
              </a:r>
            </a:p>
          </p:txBody>
        </p:sp>
      </p:grpSp>
      <p:grpSp>
        <p:nvGrpSpPr>
          <p:cNvPr id="222228" name="Group 1044"/>
          <p:cNvGrpSpPr>
            <a:grpSpLocks/>
          </p:cNvGrpSpPr>
          <p:nvPr/>
        </p:nvGrpSpPr>
        <p:grpSpPr bwMode="auto">
          <a:xfrm>
            <a:off x="5405439" y="2943226"/>
            <a:ext cx="2921000" cy="1979613"/>
            <a:chOff x="2445" y="1854"/>
            <a:chExt cx="1840" cy="1247"/>
          </a:xfrm>
        </p:grpSpPr>
        <p:grpSp>
          <p:nvGrpSpPr>
            <p:cNvPr id="222229" name="Group 1045"/>
            <p:cNvGrpSpPr>
              <a:grpSpLocks/>
            </p:cNvGrpSpPr>
            <p:nvPr/>
          </p:nvGrpSpPr>
          <p:grpSpPr bwMode="auto">
            <a:xfrm>
              <a:off x="2445" y="1854"/>
              <a:ext cx="930" cy="1247"/>
              <a:chOff x="2445" y="1854"/>
              <a:chExt cx="930" cy="1247"/>
            </a:xfrm>
          </p:grpSpPr>
          <p:sp>
            <p:nvSpPr>
              <p:cNvPr id="222230" name="Freeform 1046"/>
              <p:cNvSpPr>
                <a:spLocks/>
              </p:cNvSpPr>
              <p:nvPr/>
            </p:nvSpPr>
            <p:spPr bwMode="auto">
              <a:xfrm>
                <a:off x="2677" y="2061"/>
                <a:ext cx="607" cy="481"/>
              </a:xfrm>
              <a:custGeom>
                <a:avLst/>
                <a:gdLst>
                  <a:gd name="T0" fmla="*/ 456 w 701"/>
                  <a:gd name="T1" fmla="*/ 11 h 619"/>
                  <a:gd name="T2" fmla="*/ 404 w 701"/>
                  <a:gd name="T3" fmla="*/ 0 h 619"/>
                  <a:gd name="T4" fmla="*/ 358 w 701"/>
                  <a:gd name="T5" fmla="*/ 0 h 619"/>
                  <a:gd name="T6" fmla="*/ 311 w 701"/>
                  <a:gd name="T7" fmla="*/ 0 h 619"/>
                  <a:gd name="T8" fmla="*/ 249 w 701"/>
                  <a:gd name="T9" fmla="*/ 48 h 619"/>
                  <a:gd name="T10" fmla="*/ 202 w 701"/>
                  <a:gd name="T11" fmla="*/ 95 h 619"/>
                  <a:gd name="T12" fmla="*/ 171 w 701"/>
                  <a:gd name="T13" fmla="*/ 143 h 619"/>
                  <a:gd name="T14" fmla="*/ 156 w 701"/>
                  <a:gd name="T15" fmla="*/ 190 h 619"/>
                  <a:gd name="T16" fmla="*/ 156 w 701"/>
                  <a:gd name="T17" fmla="*/ 238 h 619"/>
                  <a:gd name="T18" fmla="*/ 156 w 701"/>
                  <a:gd name="T19" fmla="*/ 285 h 619"/>
                  <a:gd name="T20" fmla="*/ 156 w 701"/>
                  <a:gd name="T21" fmla="*/ 333 h 619"/>
                  <a:gd name="T22" fmla="*/ 124 w 701"/>
                  <a:gd name="T23" fmla="*/ 380 h 619"/>
                  <a:gd name="T24" fmla="*/ 78 w 701"/>
                  <a:gd name="T25" fmla="*/ 412 h 619"/>
                  <a:gd name="T26" fmla="*/ 31 w 701"/>
                  <a:gd name="T27" fmla="*/ 444 h 619"/>
                  <a:gd name="T28" fmla="*/ 16 w 701"/>
                  <a:gd name="T29" fmla="*/ 491 h 619"/>
                  <a:gd name="T30" fmla="*/ 0 w 701"/>
                  <a:gd name="T31" fmla="*/ 539 h 619"/>
                  <a:gd name="T32" fmla="*/ 0 w 701"/>
                  <a:gd name="T33" fmla="*/ 586 h 619"/>
                  <a:gd name="T34" fmla="*/ 47 w 701"/>
                  <a:gd name="T35" fmla="*/ 618 h 619"/>
                  <a:gd name="T36" fmla="*/ 93 w 701"/>
                  <a:gd name="T37" fmla="*/ 618 h 619"/>
                  <a:gd name="T38" fmla="*/ 171 w 701"/>
                  <a:gd name="T39" fmla="*/ 618 h 619"/>
                  <a:gd name="T40" fmla="*/ 218 w 701"/>
                  <a:gd name="T41" fmla="*/ 618 h 619"/>
                  <a:gd name="T42" fmla="*/ 264 w 701"/>
                  <a:gd name="T43" fmla="*/ 618 h 619"/>
                  <a:gd name="T44" fmla="*/ 342 w 701"/>
                  <a:gd name="T45" fmla="*/ 586 h 619"/>
                  <a:gd name="T46" fmla="*/ 389 w 701"/>
                  <a:gd name="T47" fmla="*/ 555 h 619"/>
                  <a:gd name="T48" fmla="*/ 389 w 701"/>
                  <a:gd name="T49" fmla="*/ 491 h 619"/>
                  <a:gd name="T50" fmla="*/ 389 w 701"/>
                  <a:gd name="T51" fmla="*/ 444 h 619"/>
                  <a:gd name="T52" fmla="*/ 389 w 701"/>
                  <a:gd name="T53" fmla="*/ 396 h 619"/>
                  <a:gd name="T54" fmla="*/ 389 w 701"/>
                  <a:gd name="T55" fmla="*/ 349 h 619"/>
                  <a:gd name="T56" fmla="*/ 436 w 701"/>
                  <a:gd name="T57" fmla="*/ 317 h 619"/>
                  <a:gd name="T58" fmla="*/ 467 w 701"/>
                  <a:gd name="T59" fmla="*/ 269 h 619"/>
                  <a:gd name="T60" fmla="*/ 513 w 701"/>
                  <a:gd name="T61" fmla="*/ 238 h 619"/>
                  <a:gd name="T62" fmla="*/ 560 w 701"/>
                  <a:gd name="T63" fmla="*/ 206 h 619"/>
                  <a:gd name="T64" fmla="*/ 607 w 701"/>
                  <a:gd name="T65" fmla="*/ 190 h 619"/>
                  <a:gd name="T66" fmla="*/ 669 w 701"/>
                  <a:gd name="T67" fmla="*/ 158 h 619"/>
                  <a:gd name="T68" fmla="*/ 700 w 701"/>
                  <a:gd name="T69" fmla="*/ 111 h 619"/>
                  <a:gd name="T70" fmla="*/ 669 w 701"/>
                  <a:gd name="T71" fmla="*/ 63 h 619"/>
                  <a:gd name="T72" fmla="*/ 622 w 701"/>
                  <a:gd name="T73" fmla="*/ 16 h 619"/>
                  <a:gd name="T74" fmla="*/ 576 w 701"/>
                  <a:gd name="T75" fmla="*/ 16 h 619"/>
                  <a:gd name="T76" fmla="*/ 513 w 701"/>
                  <a:gd name="T77" fmla="*/ 16 h 619"/>
                  <a:gd name="T78" fmla="*/ 467 w 701"/>
                  <a:gd name="T79" fmla="*/ 32 h 619"/>
                  <a:gd name="T80" fmla="*/ 456 w 701"/>
                  <a:gd name="T81" fmla="*/ 1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1" h="619">
                    <a:moveTo>
                      <a:pt x="456" y="11"/>
                    </a:moveTo>
                    <a:lnTo>
                      <a:pt x="404" y="0"/>
                    </a:lnTo>
                    <a:lnTo>
                      <a:pt x="358" y="0"/>
                    </a:lnTo>
                    <a:lnTo>
                      <a:pt x="311" y="0"/>
                    </a:lnTo>
                    <a:lnTo>
                      <a:pt x="249" y="48"/>
                    </a:lnTo>
                    <a:lnTo>
                      <a:pt x="202" y="95"/>
                    </a:lnTo>
                    <a:lnTo>
                      <a:pt x="171" y="143"/>
                    </a:lnTo>
                    <a:lnTo>
                      <a:pt x="156" y="190"/>
                    </a:lnTo>
                    <a:lnTo>
                      <a:pt x="156" y="238"/>
                    </a:lnTo>
                    <a:lnTo>
                      <a:pt x="156" y="285"/>
                    </a:lnTo>
                    <a:lnTo>
                      <a:pt x="156" y="333"/>
                    </a:lnTo>
                    <a:lnTo>
                      <a:pt x="124" y="380"/>
                    </a:lnTo>
                    <a:lnTo>
                      <a:pt x="78" y="412"/>
                    </a:lnTo>
                    <a:lnTo>
                      <a:pt x="31" y="444"/>
                    </a:lnTo>
                    <a:lnTo>
                      <a:pt x="16" y="491"/>
                    </a:lnTo>
                    <a:lnTo>
                      <a:pt x="0" y="539"/>
                    </a:lnTo>
                    <a:lnTo>
                      <a:pt x="0" y="586"/>
                    </a:lnTo>
                    <a:lnTo>
                      <a:pt x="47" y="618"/>
                    </a:lnTo>
                    <a:lnTo>
                      <a:pt x="93" y="618"/>
                    </a:lnTo>
                    <a:lnTo>
                      <a:pt x="171" y="618"/>
                    </a:lnTo>
                    <a:lnTo>
                      <a:pt x="218" y="618"/>
                    </a:lnTo>
                    <a:lnTo>
                      <a:pt x="264" y="618"/>
                    </a:lnTo>
                    <a:lnTo>
                      <a:pt x="342" y="586"/>
                    </a:lnTo>
                    <a:lnTo>
                      <a:pt x="389" y="555"/>
                    </a:lnTo>
                    <a:lnTo>
                      <a:pt x="389" y="491"/>
                    </a:lnTo>
                    <a:lnTo>
                      <a:pt x="389" y="444"/>
                    </a:lnTo>
                    <a:lnTo>
                      <a:pt x="389" y="396"/>
                    </a:lnTo>
                    <a:lnTo>
                      <a:pt x="389" y="349"/>
                    </a:lnTo>
                    <a:lnTo>
                      <a:pt x="436" y="317"/>
                    </a:lnTo>
                    <a:lnTo>
                      <a:pt x="467" y="269"/>
                    </a:lnTo>
                    <a:lnTo>
                      <a:pt x="513" y="238"/>
                    </a:lnTo>
                    <a:lnTo>
                      <a:pt x="560" y="206"/>
                    </a:lnTo>
                    <a:lnTo>
                      <a:pt x="607" y="190"/>
                    </a:lnTo>
                    <a:lnTo>
                      <a:pt x="669" y="158"/>
                    </a:lnTo>
                    <a:lnTo>
                      <a:pt x="700" y="111"/>
                    </a:lnTo>
                    <a:lnTo>
                      <a:pt x="669" y="63"/>
                    </a:lnTo>
                    <a:lnTo>
                      <a:pt x="622" y="16"/>
                    </a:lnTo>
                    <a:lnTo>
                      <a:pt x="576" y="16"/>
                    </a:lnTo>
                    <a:lnTo>
                      <a:pt x="513" y="16"/>
                    </a:lnTo>
                    <a:lnTo>
                      <a:pt x="467" y="32"/>
                    </a:lnTo>
                    <a:lnTo>
                      <a:pt x="456" y="11"/>
                    </a:lnTo>
                  </a:path>
                </a:pathLst>
              </a:custGeom>
              <a:solidFill>
                <a:srgbClr val="F6BF69"/>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231" name="Freeform 1047"/>
              <p:cNvSpPr>
                <a:spLocks/>
              </p:cNvSpPr>
              <p:nvPr/>
            </p:nvSpPr>
            <p:spPr bwMode="auto">
              <a:xfrm>
                <a:off x="2976" y="2496"/>
                <a:ext cx="392" cy="391"/>
              </a:xfrm>
              <a:custGeom>
                <a:avLst/>
                <a:gdLst>
                  <a:gd name="T0" fmla="*/ 281 w 453"/>
                  <a:gd name="T1" fmla="*/ 0 h 503"/>
                  <a:gd name="T2" fmla="*/ 234 w 453"/>
                  <a:gd name="T3" fmla="*/ 26 h 503"/>
                  <a:gd name="T4" fmla="*/ 187 w 453"/>
                  <a:gd name="T5" fmla="*/ 42 h 503"/>
                  <a:gd name="T6" fmla="*/ 140 w 453"/>
                  <a:gd name="T7" fmla="*/ 74 h 503"/>
                  <a:gd name="T8" fmla="*/ 94 w 453"/>
                  <a:gd name="T9" fmla="*/ 90 h 503"/>
                  <a:gd name="T10" fmla="*/ 47 w 453"/>
                  <a:gd name="T11" fmla="*/ 122 h 503"/>
                  <a:gd name="T12" fmla="*/ 31 w 453"/>
                  <a:gd name="T13" fmla="*/ 169 h 503"/>
                  <a:gd name="T14" fmla="*/ 0 w 453"/>
                  <a:gd name="T15" fmla="*/ 217 h 503"/>
                  <a:gd name="T16" fmla="*/ 0 w 453"/>
                  <a:gd name="T17" fmla="*/ 264 h 503"/>
                  <a:gd name="T18" fmla="*/ 0 w 453"/>
                  <a:gd name="T19" fmla="*/ 312 h 503"/>
                  <a:gd name="T20" fmla="*/ 16 w 453"/>
                  <a:gd name="T21" fmla="*/ 375 h 503"/>
                  <a:gd name="T22" fmla="*/ 47 w 453"/>
                  <a:gd name="T23" fmla="*/ 439 h 503"/>
                  <a:gd name="T24" fmla="*/ 94 w 453"/>
                  <a:gd name="T25" fmla="*/ 454 h 503"/>
                  <a:gd name="T26" fmla="*/ 140 w 453"/>
                  <a:gd name="T27" fmla="*/ 486 h 503"/>
                  <a:gd name="T28" fmla="*/ 187 w 453"/>
                  <a:gd name="T29" fmla="*/ 502 h 503"/>
                  <a:gd name="T30" fmla="*/ 234 w 453"/>
                  <a:gd name="T31" fmla="*/ 502 h 503"/>
                  <a:gd name="T32" fmla="*/ 281 w 453"/>
                  <a:gd name="T33" fmla="*/ 502 h 503"/>
                  <a:gd name="T34" fmla="*/ 327 w 453"/>
                  <a:gd name="T35" fmla="*/ 502 h 503"/>
                  <a:gd name="T36" fmla="*/ 390 w 453"/>
                  <a:gd name="T37" fmla="*/ 470 h 503"/>
                  <a:gd name="T38" fmla="*/ 405 w 453"/>
                  <a:gd name="T39" fmla="*/ 423 h 503"/>
                  <a:gd name="T40" fmla="*/ 405 w 453"/>
                  <a:gd name="T41" fmla="*/ 359 h 503"/>
                  <a:gd name="T42" fmla="*/ 358 w 453"/>
                  <a:gd name="T43" fmla="*/ 343 h 503"/>
                  <a:gd name="T44" fmla="*/ 327 w 453"/>
                  <a:gd name="T45" fmla="*/ 296 h 503"/>
                  <a:gd name="T46" fmla="*/ 265 w 453"/>
                  <a:gd name="T47" fmla="*/ 264 h 503"/>
                  <a:gd name="T48" fmla="*/ 218 w 453"/>
                  <a:gd name="T49" fmla="*/ 233 h 503"/>
                  <a:gd name="T50" fmla="*/ 218 w 453"/>
                  <a:gd name="T51" fmla="*/ 185 h 503"/>
                  <a:gd name="T52" fmla="*/ 249 w 453"/>
                  <a:gd name="T53" fmla="*/ 137 h 503"/>
                  <a:gd name="T54" fmla="*/ 265 w 453"/>
                  <a:gd name="T55" fmla="*/ 90 h 503"/>
                  <a:gd name="T56" fmla="*/ 281 w 453"/>
                  <a:gd name="T57" fmla="*/ 42 h 503"/>
                  <a:gd name="T58" fmla="*/ 249 w 453"/>
                  <a:gd name="T59" fmla="*/ 90 h 503"/>
                  <a:gd name="T60" fmla="*/ 249 w 453"/>
                  <a:gd name="T61" fmla="*/ 137 h 503"/>
                  <a:gd name="T62" fmla="*/ 234 w 453"/>
                  <a:gd name="T63" fmla="*/ 185 h 503"/>
                  <a:gd name="T64" fmla="*/ 218 w 453"/>
                  <a:gd name="T65" fmla="*/ 233 h 503"/>
                  <a:gd name="T66" fmla="*/ 218 w 453"/>
                  <a:gd name="T67" fmla="*/ 280 h 503"/>
                  <a:gd name="T68" fmla="*/ 218 w 453"/>
                  <a:gd name="T69" fmla="*/ 328 h 503"/>
                  <a:gd name="T70" fmla="*/ 296 w 453"/>
                  <a:gd name="T71" fmla="*/ 375 h 503"/>
                  <a:gd name="T72" fmla="*/ 343 w 453"/>
                  <a:gd name="T73" fmla="*/ 391 h 503"/>
                  <a:gd name="T74" fmla="*/ 390 w 453"/>
                  <a:gd name="T75" fmla="*/ 391 h 503"/>
                  <a:gd name="T76" fmla="*/ 436 w 453"/>
                  <a:gd name="T77" fmla="*/ 391 h 503"/>
                  <a:gd name="T78" fmla="*/ 452 w 453"/>
                  <a:gd name="T79" fmla="*/ 343 h 503"/>
                  <a:gd name="T80" fmla="*/ 452 w 453"/>
                  <a:gd name="T81" fmla="*/ 296 h 503"/>
                  <a:gd name="T82" fmla="*/ 452 w 453"/>
                  <a:gd name="T83" fmla="*/ 248 h 503"/>
                  <a:gd name="T84" fmla="*/ 452 w 453"/>
                  <a:gd name="T85" fmla="*/ 201 h 503"/>
                  <a:gd name="T86" fmla="*/ 452 w 453"/>
                  <a:gd name="T87" fmla="*/ 153 h 503"/>
                  <a:gd name="T88" fmla="*/ 405 w 453"/>
                  <a:gd name="T89" fmla="*/ 90 h 503"/>
                  <a:gd name="T90" fmla="*/ 358 w 453"/>
                  <a:gd name="T91" fmla="*/ 58 h 503"/>
                  <a:gd name="T92" fmla="*/ 312 w 453"/>
                  <a:gd name="T93" fmla="*/ 58 h 503"/>
                  <a:gd name="T94" fmla="*/ 281 w 453"/>
                  <a:gd name="T9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503">
                    <a:moveTo>
                      <a:pt x="281" y="0"/>
                    </a:moveTo>
                    <a:lnTo>
                      <a:pt x="234" y="26"/>
                    </a:lnTo>
                    <a:lnTo>
                      <a:pt x="187" y="42"/>
                    </a:lnTo>
                    <a:lnTo>
                      <a:pt x="140" y="74"/>
                    </a:lnTo>
                    <a:lnTo>
                      <a:pt x="94" y="90"/>
                    </a:lnTo>
                    <a:lnTo>
                      <a:pt x="47" y="122"/>
                    </a:lnTo>
                    <a:lnTo>
                      <a:pt x="31" y="169"/>
                    </a:lnTo>
                    <a:lnTo>
                      <a:pt x="0" y="217"/>
                    </a:lnTo>
                    <a:lnTo>
                      <a:pt x="0" y="264"/>
                    </a:lnTo>
                    <a:lnTo>
                      <a:pt x="0" y="312"/>
                    </a:lnTo>
                    <a:lnTo>
                      <a:pt x="16" y="375"/>
                    </a:lnTo>
                    <a:lnTo>
                      <a:pt x="47" y="439"/>
                    </a:lnTo>
                    <a:lnTo>
                      <a:pt x="94" y="454"/>
                    </a:lnTo>
                    <a:lnTo>
                      <a:pt x="140" y="486"/>
                    </a:lnTo>
                    <a:lnTo>
                      <a:pt x="187" y="502"/>
                    </a:lnTo>
                    <a:lnTo>
                      <a:pt x="234" y="502"/>
                    </a:lnTo>
                    <a:lnTo>
                      <a:pt x="281" y="502"/>
                    </a:lnTo>
                    <a:lnTo>
                      <a:pt x="327" y="502"/>
                    </a:lnTo>
                    <a:lnTo>
                      <a:pt x="390" y="470"/>
                    </a:lnTo>
                    <a:lnTo>
                      <a:pt x="405" y="423"/>
                    </a:lnTo>
                    <a:lnTo>
                      <a:pt x="405" y="359"/>
                    </a:lnTo>
                    <a:lnTo>
                      <a:pt x="358" y="343"/>
                    </a:lnTo>
                    <a:lnTo>
                      <a:pt x="327" y="296"/>
                    </a:lnTo>
                    <a:lnTo>
                      <a:pt x="265" y="264"/>
                    </a:lnTo>
                    <a:lnTo>
                      <a:pt x="218" y="233"/>
                    </a:lnTo>
                    <a:lnTo>
                      <a:pt x="218" y="185"/>
                    </a:lnTo>
                    <a:lnTo>
                      <a:pt x="249" y="137"/>
                    </a:lnTo>
                    <a:lnTo>
                      <a:pt x="265" y="90"/>
                    </a:lnTo>
                    <a:lnTo>
                      <a:pt x="281" y="42"/>
                    </a:lnTo>
                    <a:lnTo>
                      <a:pt x="249" y="90"/>
                    </a:lnTo>
                    <a:lnTo>
                      <a:pt x="249" y="137"/>
                    </a:lnTo>
                    <a:lnTo>
                      <a:pt x="234" y="185"/>
                    </a:lnTo>
                    <a:lnTo>
                      <a:pt x="218" y="233"/>
                    </a:lnTo>
                    <a:lnTo>
                      <a:pt x="218" y="280"/>
                    </a:lnTo>
                    <a:lnTo>
                      <a:pt x="218" y="328"/>
                    </a:lnTo>
                    <a:lnTo>
                      <a:pt x="296" y="375"/>
                    </a:lnTo>
                    <a:lnTo>
                      <a:pt x="343" y="391"/>
                    </a:lnTo>
                    <a:lnTo>
                      <a:pt x="390" y="391"/>
                    </a:lnTo>
                    <a:lnTo>
                      <a:pt x="436" y="391"/>
                    </a:lnTo>
                    <a:lnTo>
                      <a:pt x="452" y="343"/>
                    </a:lnTo>
                    <a:lnTo>
                      <a:pt x="452" y="296"/>
                    </a:lnTo>
                    <a:lnTo>
                      <a:pt x="452" y="248"/>
                    </a:lnTo>
                    <a:lnTo>
                      <a:pt x="452" y="201"/>
                    </a:lnTo>
                    <a:lnTo>
                      <a:pt x="452" y="153"/>
                    </a:lnTo>
                    <a:lnTo>
                      <a:pt x="405" y="90"/>
                    </a:lnTo>
                    <a:lnTo>
                      <a:pt x="358" y="58"/>
                    </a:lnTo>
                    <a:lnTo>
                      <a:pt x="312" y="58"/>
                    </a:lnTo>
                    <a:lnTo>
                      <a:pt x="281" y="0"/>
                    </a:lnTo>
                  </a:path>
                </a:pathLst>
              </a:custGeom>
              <a:solidFill>
                <a:srgbClr val="F6BF69"/>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2232" name="Group 1048"/>
              <p:cNvGrpSpPr>
                <a:grpSpLocks/>
              </p:cNvGrpSpPr>
              <p:nvPr/>
            </p:nvGrpSpPr>
            <p:grpSpPr bwMode="auto">
              <a:xfrm>
                <a:off x="2445" y="1854"/>
                <a:ext cx="930" cy="1247"/>
                <a:chOff x="2445" y="1854"/>
                <a:chExt cx="930" cy="1247"/>
              </a:xfrm>
            </p:grpSpPr>
            <p:sp>
              <p:nvSpPr>
                <p:cNvPr id="222233" name="Line 1049"/>
                <p:cNvSpPr>
                  <a:spLocks noChangeShapeType="1"/>
                </p:cNvSpPr>
                <p:nvPr/>
              </p:nvSpPr>
              <p:spPr bwMode="auto">
                <a:xfrm flipV="1">
                  <a:off x="2445" y="1854"/>
                  <a:ext cx="318" cy="333"/>
                </a:xfrm>
                <a:prstGeom prst="line">
                  <a:avLst/>
                </a:prstGeom>
                <a:noFill/>
                <a:ln w="76200">
                  <a:solidFill>
                    <a:srgbClr val="0430B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34" name="Line 1050"/>
                <p:cNvSpPr>
                  <a:spLocks noChangeShapeType="1"/>
                </p:cNvSpPr>
                <p:nvPr/>
              </p:nvSpPr>
              <p:spPr bwMode="auto">
                <a:xfrm flipV="1">
                  <a:off x="2554" y="2314"/>
                  <a:ext cx="174" cy="70"/>
                </a:xfrm>
                <a:prstGeom prst="line">
                  <a:avLst/>
                </a:prstGeom>
                <a:noFill/>
                <a:ln w="76200">
                  <a:solidFill>
                    <a:srgbClr val="0430B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35" name="Line 1051"/>
                <p:cNvSpPr>
                  <a:spLocks noChangeShapeType="1"/>
                </p:cNvSpPr>
                <p:nvPr/>
              </p:nvSpPr>
              <p:spPr bwMode="auto">
                <a:xfrm>
                  <a:off x="2589" y="2614"/>
                  <a:ext cx="318" cy="61"/>
                </a:xfrm>
                <a:prstGeom prst="line">
                  <a:avLst/>
                </a:prstGeom>
                <a:noFill/>
                <a:ln w="76200">
                  <a:solidFill>
                    <a:srgbClr val="0430B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36" name="Line 1052"/>
                <p:cNvSpPr>
                  <a:spLocks noChangeShapeType="1"/>
                </p:cNvSpPr>
                <p:nvPr/>
              </p:nvSpPr>
              <p:spPr bwMode="auto">
                <a:xfrm>
                  <a:off x="2913" y="2942"/>
                  <a:ext cx="462" cy="159"/>
                </a:xfrm>
                <a:prstGeom prst="line">
                  <a:avLst/>
                </a:prstGeom>
                <a:noFill/>
                <a:ln w="76200">
                  <a:solidFill>
                    <a:srgbClr val="0430B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2237" name="Text Box 1053"/>
            <p:cNvSpPr txBox="1">
              <a:spLocks noChangeArrowheads="1"/>
            </p:cNvSpPr>
            <p:nvPr/>
          </p:nvSpPr>
          <p:spPr bwMode="auto">
            <a:xfrm>
              <a:off x="3542" y="2138"/>
              <a:ext cx="7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0000"/>
                  </a:solidFill>
                </a:rPr>
                <a:t>Low Flow</a:t>
              </a:r>
            </a:p>
          </p:txBody>
        </p:sp>
      </p:grpSp>
    </p:spTree>
    <p:extLst>
      <p:ext uri="{BB962C8B-B14F-4D97-AF65-F5344CB8AC3E}">
        <p14:creationId xmlns:p14="http://schemas.microsoft.com/office/powerpoint/2010/main" val="1113729218"/>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22219"/>
                                        </p:tgtEl>
                                        <p:attrNameLst>
                                          <p:attrName>style.visibility</p:attrName>
                                        </p:attrNameLst>
                                      </p:cBhvr>
                                      <p:to>
                                        <p:strVal val="visible"/>
                                      </p:to>
                                    </p:set>
                                    <p:anim calcmode="lin" valueType="num">
                                      <p:cBhvr additive="base">
                                        <p:cTn id="7" dur="500" fill="hold"/>
                                        <p:tgtEl>
                                          <p:spTgt spid="222219"/>
                                        </p:tgtEl>
                                        <p:attrNameLst>
                                          <p:attrName>ppt_x</p:attrName>
                                        </p:attrNameLst>
                                      </p:cBhvr>
                                      <p:tavLst>
                                        <p:tav tm="0">
                                          <p:val>
                                            <p:strVal val="1+#ppt_w/2"/>
                                          </p:val>
                                        </p:tav>
                                        <p:tav tm="100000">
                                          <p:val>
                                            <p:strVal val="#ppt_x"/>
                                          </p:val>
                                        </p:tav>
                                      </p:tavLst>
                                    </p:anim>
                                    <p:anim calcmode="lin" valueType="num">
                                      <p:cBhvr additive="base">
                                        <p:cTn id="8" dur="500" fill="hold"/>
                                        <p:tgtEl>
                                          <p:spTgt spid="2222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222228"/>
                                        </p:tgtEl>
                                        <p:attrNameLst>
                                          <p:attrName>style.visibility</p:attrName>
                                        </p:attrNameLst>
                                      </p:cBhvr>
                                      <p:to>
                                        <p:strVal val="visible"/>
                                      </p:to>
                                    </p:set>
                                    <p:anim calcmode="lin" valueType="num">
                                      <p:cBhvr additive="base">
                                        <p:cTn id="13" dur="5000" fill="hold"/>
                                        <p:tgtEl>
                                          <p:spTgt spid="222228"/>
                                        </p:tgtEl>
                                        <p:attrNameLst>
                                          <p:attrName>ppt_x</p:attrName>
                                        </p:attrNameLst>
                                      </p:cBhvr>
                                      <p:tavLst>
                                        <p:tav tm="0">
                                          <p:val>
                                            <p:strVal val="1+#ppt_w/2"/>
                                          </p:val>
                                        </p:tav>
                                        <p:tav tm="100000">
                                          <p:val>
                                            <p:strVal val="#ppt_x"/>
                                          </p:val>
                                        </p:tav>
                                      </p:tavLst>
                                    </p:anim>
                                    <p:anim calcmode="lin" valueType="num">
                                      <p:cBhvr additive="base">
                                        <p:cTn id="14" dur="5000" fill="hold"/>
                                        <p:tgtEl>
                                          <p:spTgt spid="22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4">
                    <a:lumMod val="60000"/>
                    <a:lumOff val="40000"/>
                  </a:schemeClr>
                </a:solidFill>
              </a:rPr>
              <a:t>وکیوم</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marL="0" indent="0" algn="ctr">
              <a:buNone/>
            </a:pPr>
            <a:r>
              <a:rPr lang="fa-IR" sz="2400" dirty="0"/>
              <a:t>فشار منفی یا قدرت اصلی ساکشن</a:t>
            </a:r>
            <a:endParaRPr lang="en-US" sz="2400" dirty="0"/>
          </a:p>
          <a:p>
            <a:pPr marL="0" indent="0" algn="ctr">
              <a:buNone/>
            </a:pPr>
            <a:endParaRPr lang="en-US" sz="2400" dirty="0"/>
          </a:p>
          <a:p>
            <a:pPr marL="0" indent="0" algn="ctr">
              <a:buNone/>
            </a:pPr>
            <a:r>
              <a:rPr lang="fa-IR" sz="2400" dirty="0"/>
              <a:t>وکیوم تکه های لنز را سر تیپ نگه میدارد</a:t>
            </a:r>
          </a:p>
          <a:p>
            <a:pPr marL="0" indent="0" algn="ctr">
              <a:buNone/>
            </a:pPr>
            <a:endParaRPr lang="en-US" sz="2400" dirty="0"/>
          </a:p>
          <a:p>
            <a:pPr marL="0" indent="0" algn="ctr">
              <a:buNone/>
            </a:pPr>
            <a:r>
              <a:rPr lang="fa-IR" sz="2400" dirty="0"/>
              <a:t>وکیوم بیشتر قدرت ساکشن بیشتر</a:t>
            </a:r>
            <a:endParaRPr lang="en-US" sz="2400" dirty="0"/>
          </a:p>
        </p:txBody>
      </p:sp>
    </p:spTree>
    <p:extLst>
      <p:ext uri="{BB962C8B-B14F-4D97-AF65-F5344CB8AC3E}">
        <p14:creationId xmlns:p14="http://schemas.microsoft.com/office/powerpoint/2010/main" val="121568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60000"/>
                    <a:lumOff val="40000"/>
                  </a:schemeClr>
                </a:solidFill>
              </a:rPr>
              <a:t>Vacuum &amp; Occlusion</a:t>
            </a:r>
          </a:p>
        </p:txBody>
      </p:sp>
      <p:sp>
        <p:nvSpPr>
          <p:cNvPr id="3" name="Content Placeholder 2"/>
          <p:cNvSpPr>
            <a:spLocks noGrp="1"/>
          </p:cNvSpPr>
          <p:nvPr>
            <p:ph idx="1"/>
          </p:nvPr>
        </p:nvSpPr>
        <p:spPr/>
        <p:txBody>
          <a:bodyPr>
            <a:normAutofit/>
          </a:bodyPr>
          <a:lstStyle/>
          <a:p>
            <a:pPr marL="0" indent="0" algn="ctr">
              <a:buNone/>
            </a:pPr>
            <a:r>
              <a:rPr lang="fa-IR" sz="2400" dirty="0"/>
              <a:t>زمانی که تیپ فیکو مسدود میشود</a:t>
            </a:r>
            <a:endParaRPr lang="en-US" sz="2400" dirty="0"/>
          </a:p>
          <a:p>
            <a:pPr marL="0" indent="0" algn="ctr">
              <a:buNone/>
            </a:pPr>
            <a:endParaRPr lang="en-US" sz="2400" dirty="0"/>
          </a:p>
          <a:p>
            <a:pPr marL="0" indent="0" algn="ctr">
              <a:buNone/>
            </a:pPr>
            <a:r>
              <a:rPr lang="fa-IR" sz="2400" dirty="0"/>
              <a:t>در پمپ پریستالتیک</a:t>
            </a:r>
            <a:r>
              <a:rPr lang="en-US" sz="2400" dirty="0"/>
              <a:t>: </a:t>
            </a:r>
            <a:r>
              <a:rPr lang="fa-IR" sz="2400" dirty="0"/>
              <a:t>وکیوم وابسته به انسداد تیپ میباشد</a:t>
            </a:r>
            <a:endParaRPr lang="en-US" sz="2400" dirty="0"/>
          </a:p>
          <a:p>
            <a:pPr marL="0" indent="0" algn="ctr">
              <a:buNone/>
            </a:pPr>
            <a:endParaRPr lang="en-US" sz="2400" dirty="0"/>
          </a:p>
          <a:p>
            <a:pPr marL="0" indent="0" algn="ctr">
              <a:buNone/>
            </a:pPr>
            <a:r>
              <a:rPr lang="fa-IR" sz="2400" dirty="0"/>
              <a:t>در پمپ ونچوری</a:t>
            </a:r>
            <a:r>
              <a:rPr lang="en-US" sz="2400" dirty="0"/>
              <a:t>: </a:t>
            </a:r>
            <a:r>
              <a:rPr lang="fa-IR" sz="2400" dirty="0"/>
              <a:t>وکیوم مستقل از انسداد است</a:t>
            </a:r>
            <a:endParaRPr lang="en-US" sz="2400" dirty="0"/>
          </a:p>
        </p:txBody>
      </p:sp>
    </p:spTree>
    <p:extLst>
      <p:ext uri="{BB962C8B-B14F-4D97-AF65-F5344CB8AC3E}">
        <p14:creationId xmlns:p14="http://schemas.microsoft.com/office/powerpoint/2010/main" val="418705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276773"/>
            <a:ext cx="8825658" cy="2677648"/>
          </a:xfrm>
        </p:spPr>
        <p:txBody>
          <a:bodyPr/>
          <a:lstStyle/>
          <a:p>
            <a:r>
              <a:rPr lang="en-US" dirty="0"/>
              <a:t>AFR: </a:t>
            </a:r>
            <a:r>
              <a:rPr lang="en-US" sz="3600" dirty="0"/>
              <a:t>Attraction &amp; Extraction : cc/min</a:t>
            </a:r>
            <a:br>
              <a:rPr lang="en-US" sz="3600" dirty="0"/>
            </a:br>
            <a:br>
              <a:rPr lang="en-US" sz="3600" dirty="0"/>
            </a:br>
            <a:r>
              <a:rPr lang="en-US" dirty="0"/>
              <a:t>Vacuum: </a:t>
            </a:r>
            <a:r>
              <a:rPr lang="en-US" sz="3600" dirty="0"/>
              <a:t>Holding Force : mmHg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80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60000"/>
                    <a:lumOff val="40000"/>
                  </a:schemeClr>
                </a:solidFill>
              </a:rPr>
              <a:t>Rise Time</a:t>
            </a:r>
          </a:p>
        </p:txBody>
      </p:sp>
      <p:sp>
        <p:nvSpPr>
          <p:cNvPr id="3" name="Content Placeholder 2"/>
          <p:cNvSpPr>
            <a:spLocks noGrp="1"/>
          </p:cNvSpPr>
          <p:nvPr>
            <p:ph idx="1"/>
          </p:nvPr>
        </p:nvSpPr>
        <p:spPr/>
        <p:txBody>
          <a:bodyPr/>
          <a:lstStyle/>
          <a:p>
            <a:r>
              <a:rPr lang="fa-IR" sz="2400" dirty="0"/>
              <a:t>شتاب بالا رفتن وکیوم</a:t>
            </a:r>
            <a:endParaRPr lang="en-US" sz="2400" dirty="0"/>
          </a:p>
          <a:p>
            <a:endParaRPr lang="en-US" sz="2400" dirty="0"/>
          </a:p>
          <a:p>
            <a:r>
              <a:rPr lang="fa-IR" sz="2400" dirty="0"/>
              <a:t>وابسته به میزان اسپیریشن</a:t>
            </a:r>
            <a:endParaRPr lang="en-US" sz="2400" dirty="0"/>
          </a:p>
          <a:p>
            <a:endParaRPr lang="en-US" sz="2400" dirty="0"/>
          </a:p>
          <a:p>
            <a:r>
              <a:rPr lang="fa-IR" sz="2400" dirty="0"/>
              <a:t>اسپیریشن بیشتر شتاب بیشتر (زمان کمتر)</a:t>
            </a:r>
            <a:endParaRPr lang="en-US" sz="2400" dirty="0"/>
          </a:p>
          <a:p>
            <a:endParaRPr lang="en-US" dirty="0"/>
          </a:p>
          <a:p>
            <a:endParaRPr lang="en-US" dirty="0"/>
          </a:p>
        </p:txBody>
      </p:sp>
    </p:spTree>
    <p:extLst>
      <p:ext uri="{BB962C8B-B14F-4D97-AF65-F5344CB8AC3E}">
        <p14:creationId xmlns:p14="http://schemas.microsoft.com/office/powerpoint/2010/main" val="135377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3618"/>
            <a:ext cx="2793159" cy="1600200"/>
          </a:xfrm>
        </p:spPr>
        <p:txBody>
          <a:bodyPr/>
          <a:lstStyle/>
          <a:p>
            <a:r>
              <a:rPr lang="en-US" sz="3600" dirty="0"/>
              <a:t>VENTURI</a:t>
            </a:r>
          </a:p>
        </p:txBody>
      </p:sp>
      <p:sp>
        <p:nvSpPr>
          <p:cNvPr id="4" name="Text Placeholder 3"/>
          <p:cNvSpPr>
            <a:spLocks noGrp="1"/>
          </p:cNvSpPr>
          <p:nvPr>
            <p:ph type="body" sz="half" idx="2"/>
          </p:nvPr>
        </p:nvSpPr>
        <p:spPr>
          <a:xfrm>
            <a:off x="1154955" y="2333897"/>
            <a:ext cx="2793158" cy="3129279"/>
          </a:xfrm>
        </p:spPr>
        <p:txBody>
          <a:bodyPr>
            <a:normAutofit fontScale="70000" lnSpcReduction="20000"/>
          </a:bodyPr>
          <a:lstStyle/>
          <a:p>
            <a:pPr algn="r"/>
            <a:r>
              <a:rPr lang="fa-IR" sz="2400" dirty="0"/>
              <a:t>میزان خروجی از چشم وابسته به میزان وکیوم</a:t>
            </a:r>
            <a:endParaRPr lang="en-US" sz="2400" dirty="0"/>
          </a:p>
          <a:p>
            <a:pPr algn="r"/>
            <a:endParaRPr lang="fa-IR" sz="2400" dirty="0"/>
          </a:p>
          <a:p>
            <a:pPr algn="r"/>
            <a:r>
              <a:rPr lang="fa-IR" sz="2400" dirty="0"/>
              <a:t>فقط وکیوم قابل کنترل و تنظیم است</a:t>
            </a:r>
            <a:endParaRPr lang="en-US" sz="2400" dirty="0"/>
          </a:p>
          <a:p>
            <a:pPr algn="r"/>
            <a:endParaRPr lang="en-US" sz="2400" dirty="0"/>
          </a:p>
          <a:p>
            <a:pPr algn="r"/>
            <a:r>
              <a:rPr lang="fa-IR" sz="2400" dirty="0"/>
              <a:t>بیشتر برای عملهای ویترکتومی خلفی</a:t>
            </a:r>
          </a:p>
          <a:p>
            <a:pPr algn="r"/>
            <a:endParaRPr lang="en-US" sz="2400" dirty="0"/>
          </a:p>
          <a:p>
            <a:pPr algn="r"/>
            <a:r>
              <a:rPr lang="fa-IR" sz="2400" dirty="0"/>
              <a:t>سیستم وکیومی</a:t>
            </a:r>
            <a:endParaRPr lang="en-US" sz="2400" dirty="0"/>
          </a:p>
        </p:txBody>
      </p:sp>
      <p:graphicFrame>
        <p:nvGraphicFramePr>
          <p:cNvPr id="5" name="Content Placeholder 4">
            <a:hlinkClick r:id="" action="ppaction://ole?verb=0"/>
          </p:cNvPr>
          <p:cNvGraphicFramePr>
            <a:graphicFrameLocks noGrp="1"/>
          </p:cNvGraphicFramePr>
          <p:nvPr>
            <p:ph idx="1"/>
            <p:extLst>
              <p:ext uri="{D42A27DB-BD31-4B8C-83A1-F6EECF244321}">
                <p14:modId xmlns:p14="http://schemas.microsoft.com/office/powerpoint/2010/main" val="2659270870"/>
              </p:ext>
            </p:extLst>
          </p:nvPr>
        </p:nvGraphicFramePr>
        <p:xfrm>
          <a:off x="5630090" y="1295400"/>
          <a:ext cx="5826035" cy="4896393"/>
        </p:xfrm>
        <a:graphic>
          <a:graphicData uri="http://schemas.openxmlformats.org/presentationml/2006/ole">
            <mc:AlternateContent xmlns:mc="http://schemas.openxmlformats.org/markup-compatibility/2006">
              <mc:Choice xmlns:v="urn:schemas-microsoft-com:vml" Requires="v">
                <p:oleObj spid="_x0000_s2146" name="Slide" r:id="rId3" imgW="9032875" imgH="6769100" progId="PowerPoint.Slide.8">
                  <p:embed/>
                </p:oleObj>
              </mc:Choice>
              <mc:Fallback>
                <p:oleObj name="Slide" r:id="rId3" imgW="9032875" imgH="6769100" progId="PowerPoint.Slide.8">
                  <p:embed/>
                  <p:pic>
                    <p:nvPicPr>
                      <p:cNvPr id="44035" name="Object 4">
                        <a:hlinkClick r:id="" action="ppaction://ole?verb=0"/>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090" y="1295400"/>
                        <a:ext cx="5826035" cy="48963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7489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6680"/>
            <a:ext cx="2793159" cy="1600200"/>
          </a:xfrm>
        </p:spPr>
        <p:txBody>
          <a:bodyPr/>
          <a:lstStyle/>
          <a:p>
            <a:r>
              <a:rPr lang="en-US" sz="3600" dirty="0"/>
              <a:t>PERISTALTIC</a:t>
            </a:r>
          </a:p>
        </p:txBody>
      </p:sp>
      <p:sp>
        <p:nvSpPr>
          <p:cNvPr id="4" name="Text Placeholder 3"/>
          <p:cNvSpPr>
            <a:spLocks noGrp="1"/>
          </p:cNvSpPr>
          <p:nvPr>
            <p:ph type="body" sz="half" idx="2"/>
          </p:nvPr>
        </p:nvSpPr>
        <p:spPr>
          <a:xfrm>
            <a:off x="1154955" y="1828800"/>
            <a:ext cx="3090474" cy="4258491"/>
          </a:xfrm>
        </p:spPr>
        <p:txBody>
          <a:bodyPr>
            <a:normAutofit fontScale="32500" lnSpcReduction="20000"/>
          </a:bodyPr>
          <a:lstStyle/>
          <a:p>
            <a:pPr algn="r"/>
            <a:r>
              <a:rPr lang="fa-IR" sz="4900" dirty="0"/>
              <a:t>تیوبینگ توسط رولرها فشرده میشوند و ساکشن ایجاد میشود</a:t>
            </a:r>
            <a:endParaRPr lang="en-US" sz="4900" dirty="0"/>
          </a:p>
          <a:p>
            <a:pPr algn="r"/>
            <a:endParaRPr lang="en-US" sz="4900" dirty="0"/>
          </a:p>
          <a:p>
            <a:pPr algn="r"/>
            <a:r>
              <a:rPr lang="fa-IR" sz="4900" dirty="0"/>
              <a:t>سرعت چرخش رولرها و پمپ، میزان خروجی را کنترل میکند</a:t>
            </a:r>
            <a:endParaRPr lang="en-US" sz="4900" dirty="0"/>
          </a:p>
          <a:p>
            <a:pPr algn="r"/>
            <a:endParaRPr lang="en-US" sz="4900" dirty="0"/>
          </a:p>
          <a:p>
            <a:pPr algn="r"/>
            <a:r>
              <a:rPr lang="fa-IR" sz="4900" dirty="0"/>
              <a:t>بیشتر دستگاههای فیکو ویترکتومی قدامی</a:t>
            </a:r>
            <a:endParaRPr lang="en-US" sz="4900" dirty="0"/>
          </a:p>
          <a:p>
            <a:pPr algn="r"/>
            <a:endParaRPr lang="en-US" sz="4900" dirty="0"/>
          </a:p>
          <a:p>
            <a:pPr algn="r"/>
            <a:r>
              <a:rPr lang="fa-IR" sz="4900" dirty="0"/>
              <a:t>میزان خروجی و وکیوم جداگانه کنترل میشود</a:t>
            </a:r>
            <a:endParaRPr lang="en-US" sz="4900" dirty="0"/>
          </a:p>
          <a:p>
            <a:pPr algn="r"/>
            <a:endParaRPr lang="en-US" sz="4900" dirty="0"/>
          </a:p>
          <a:p>
            <a:pPr algn="r"/>
            <a:r>
              <a:rPr lang="fa-IR" sz="4900" dirty="0"/>
              <a:t>ایمنی بالاتر نسبت به ونچوری</a:t>
            </a:r>
            <a:endParaRPr lang="en-US" sz="4900" dirty="0"/>
          </a:p>
          <a:p>
            <a:endParaRPr lang="en-US" dirty="0"/>
          </a:p>
          <a:p>
            <a:endParaRPr lang="en-US" dirty="0"/>
          </a:p>
        </p:txBody>
      </p:sp>
      <p:pic>
        <p:nvPicPr>
          <p:cNvPr id="5" name="Content Placeholder 4"/>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68389" y="1920240"/>
            <a:ext cx="7001691" cy="3174274"/>
          </a:xfrm>
          <a:noFill/>
        </p:spPr>
      </p:pic>
    </p:spTree>
    <p:extLst>
      <p:ext uri="{BB962C8B-B14F-4D97-AF65-F5344CB8AC3E}">
        <p14:creationId xmlns:p14="http://schemas.microsoft.com/office/powerpoint/2010/main" val="561880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Grp="1" noChangeArrowheads="1"/>
          </p:cNvSpPr>
          <p:nvPr>
            <p:ph type="title"/>
          </p:nvPr>
        </p:nvSpPr>
        <p:spPr>
          <a:xfrm>
            <a:off x="842963" y="668157"/>
            <a:ext cx="10363200" cy="1462088"/>
          </a:xfrm>
        </p:spPr>
        <p:txBody>
          <a:bodyPr>
            <a:normAutofit/>
          </a:bodyPr>
          <a:lstStyle/>
          <a:p>
            <a:pPr algn="ctr">
              <a:defRPr/>
            </a:pPr>
            <a:r>
              <a:rPr lang="fa-IR" sz="4000" dirty="0">
                <a:solidFill>
                  <a:schemeClr val="tx2">
                    <a:lumMod val="60000"/>
                    <a:lumOff val="40000"/>
                  </a:schemeClr>
                </a:solidFill>
              </a:rPr>
              <a:t>ثبات اتاق قدامی</a:t>
            </a:r>
            <a:br>
              <a:rPr lang="en-US" sz="4000" dirty="0"/>
            </a:br>
            <a:endParaRPr lang="en-GB" sz="4000" dirty="0"/>
          </a:p>
        </p:txBody>
      </p:sp>
      <p:sp>
        <p:nvSpPr>
          <p:cNvPr id="64515" name="Rectangle 3"/>
          <p:cNvSpPr>
            <a:spLocks noGrp="1" noChangeArrowheads="1"/>
          </p:cNvSpPr>
          <p:nvPr>
            <p:ph type="body" sz="half" idx="1"/>
          </p:nvPr>
        </p:nvSpPr>
        <p:spPr>
          <a:xfrm>
            <a:off x="3432175" y="2273165"/>
            <a:ext cx="7773988" cy="4114800"/>
          </a:xfrm>
        </p:spPr>
        <p:txBody>
          <a:bodyPr/>
          <a:lstStyle/>
          <a:p>
            <a:pPr eaLnBrk="1" hangingPunct="1">
              <a:buFontTx/>
              <a:buNone/>
            </a:pPr>
            <a:r>
              <a:rPr lang="fa-IR" altLang="en-US" sz="2400" dirty="0"/>
              <a:t>ورودی به چشم</a:t>
            </a:r>
            <a:r>
              <a:rPr lang="en-US" altLang="en-US" sz="2400" dirty="0"/>
              <a:t>  =  </a:t>
            </a:r>
            <a:r>
              <a:rPr lang="fa-IR" altLang="en-US" sz="2400" dirty="0"/>
              <a:t>خروجی از چشم</a:t>
            </a:r>
            <a:endParaRPr lang="en-US" altLang="en-US" sz="2400" dirty="0"/>
          </a:p>
          <a:p>
            <a:pPr eaLnBrk="1" hangingPunct="1">
              <a:buFontTx/>
              <a:buNone/>
            </a:pPr>
            <a:r>
              <a:rPr lang="en-US" altLang="en-US" sz="2400" dirty="0" err="1"/>
              <a:t>Irr</a:t>
            </a:r>
            <a:r>
              <a:rPr lang="en-US" altLang="en-US" sz="2400" dirty="0"/>
              <a:t>  =  Leakage  +  AFR</a:t>
            </a:r>
          </a:p>
          <a:p>
            <a:pPr eaLnBrk="1" hangingPunct="1">
              <a:buFontTx/>
              <a:buNone/>
            </a:pPr>
            <a:endParaRPr lang="en-US" altLang="en-US" sz="2400" dirty="0"/>
          </a:p>
          <a:p>
            <a:pPr eaLnBrk="1" hangingPunct="1">
              <a:buFontTx/>
              <a:buNone/>
            </a:pPr>
            <a:endParaRPr lang="en-US" altLang="en-US" sz="2400" dirty="0"/>
          </a:p>
        </p:txBody>
      </p:sp>
      <p:pic>
        <p:nvPicPr>
          <p:cNvPr id="64516" name="Picture 4" descr="4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32175" y="3429000"/>
            <a:ext cx="5111750" cy="3213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95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SURGE</a:t>
            </a:r>
          </a:p>
        </p:txBody>
      </p:sp>
      <p:sp>
        <p:nvSpPr>
          <p:cNvPr id="3" name="Content Placeholder 2"/>
          <p:cNvSpPr>
            <a:spLocks noGrp="1"/>
          </p:cNvSpPr>
          <p:nvPr>
            <p:ph idx="1"/>
          </p:nvPr>
        </p:nvSpPr>
        <p:spPr/>
        <p:txBody>
          <a:bodyPr/>
          <a:lstStyle/>
          <a:p>
            <a:r>
              <a:rPr lang="en-US" altLang="en-US" dirty="0"/>
              <a:t>Anterior Chamber Collapse</a:t>
            </a:r>
          </a:p>
          <a:p>
            <a:endParaRPr lang="en-US" altLang="en-US" dirty="0"/>
          </a:p>
          <a:p>
            <a:r>
              <a:rPr lang="en-US" altLang="en-US" dirty="0"/>
              <a:t>Inflow &lt; Outflow</a:t>
            </a:r>
          </a:p>
          <a:p>
            <a:endParaRPr lang="en-US" altLang="en-US" dirty="0"/>
          </a:p>
          <a:p>
            <a:r>
              <a:rPr lang="en-US" altLang="en-US" dirty="0"/>
              <a:t>Inappropriate Incision size or Post occlusion break</a:t>
            </a:r>
          </a:p>
          <a:p>
            <a:endParaRPr lang="en-US" dirty="0"/>
          </a:p>
        </p:txBody>
      </p:sp>
    </p:spTree>
    <p:extLst>
      <p:ext uri="{BB962C8B-B14F-4D97-AF65-F5344CB8AC3E}">
        <p14:creationId xmlns:p14="http://schemas.microsoft.com/office/powerpoint/2010/main" val="86646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Anti </a:t>
            </a:r>
            <a:r>
              <a:rPr lang="en-US">
                <a:solidFill>
                  <a:schemeClr val="tx2">
                    <a:lumMod val="60000"/>
                    <a:lumOff val="40000"/>
                  </a:schemeClr>
                </a:solidFill>
              </a:rPr>
              <a:t>Surge for Post Occlusion Break </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r>
              <a:rPr lang="fa-IR" sz="2400" dirty="0"/>
              <a:t>جنس و طراحی تیوبینگ</a:t>
            </a:r>
            <a:r>
              <a:rPr lang="en-US" sz="2400" dirty="0"/>
              <a:t>(Max Vac)</a:t>
            </a:r>
          </a:p>
          <a:p>
            <a:endParaRPr lang="en-US" sz="2400" dirty="0"/>
          </a:p>
          <a:p>
            <a:r>
              <a:rPr lang="en-US" sz="2400" dirty="0"/>
              <a:t>ABS tip</a:t>
            </a:r>
          </a:p>
          <a:p>
            <a:endParaRPr lang="en-US" sz="2400" dirty="0"/>
          </a:p>
          <a:p>
            <a:r>
              <a:rPr lang="en-US" sz="2400" dirty="0"/>
              <a:t>Venting</a:t>
            </a:r>
          </a:p>
        </p:txBody>
      </p:sp>
    </p:spTree>
    <p:extLst>
      <p:ext uri="{BB962C8B-B14F-4D97-AF65-F5344CB8AC3E}">
        <p14:creationId xmlns:p14="http://schemas.microsoft.com/office/powerpoint/2010/main" val="162141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681164" y="350838"/>
            <a:ext cx="8763000" cy="1143000"/>
          </a:xfrm>
          <a:extLs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p>
            <a:pPr algn="ctr"/>
            <a:r>
              <a:rPr lang="fa-IR" altLang="en-US" sz="4800" dirty="0">
                <a:solidFill>
                  <a:schemeClr val="tx2">
                    <a:lumMod val="60000"/>
                    <a:lumOff val="40000"/>
                  </a:schemeClr>
                </a:solidFill>
                <a:latin typeface="Arial" panose="020B0604020202020204" pitchFamily="34" charset="0"/>
              </a:rPr>
              <a:t>اجزای اصلی دستگاه فیکو</a:t>
            </a:r>
            <a:endParaRPr lang="en-US" altLang="en-US" sz="4800" dirty="0">
              <a:solidFill>
                <a:schemeClr val="tx2">
                  <a:lumMod val="60000"/>
                  <a:lumOff val="40000"/>
                </a:schemeClr>
              </a:solidFill>
              <a:latin typeface="Arial" panose="020B0604020202020204" pitchFamily="34" charset="0"/>
            </a:endParaRPr>
          </a:p>
        </p:txBody>
      </p:sp>
      <p:grpSp>
        <p:nvGrpSpPr>
          <p:cNvPr id="221187" name="Group 3"/>
          <p:cNvGrpSpPr>
            <a:grpSpLocks/>
          </p:cNvGrpSpPr>
          <p:nvPr/>
        </p:nvGrpSpPr>
        <p:grpSpPr bwMode="auto">
          <a:xfrm>
            <a:off x="3570288" y="1797050"/>
            <a:ext cx="4832350" cy="4832350"/>
            <a:chOff x="1289" y="809"/>
            <a:chExt cx="3044" cy="3044"/>
          </a:xfrm>
        </p:grpSpPr>
        <p:sp>
          <p:nvSpPr>
            <p:cNvPr id="221188" name="Rectangle 4"/>
            <p:cNvSpPr>
              <a:spLocks noChangeArrowheads="1"/>
            </p:cNvSpPr>
            <p:nvPr/>
          </p:nvSpPr>
          <p:spPr bwMode="auto">
            <a:xfrm>
              <a:off x="2758" y="809"/>
              <a:ext cx="101" cy="3044"/>
            </a:xfrm>
            <a:prstGeom prst="rect">
              <a:avLst/>
            </a:prstGeom>
            <a:solidFill>
              <a:srgbClr val="FAFD00"/>
            </a:solidFill>
            <a:ln w="9525">
              <a:solidFill>
                <a:srgbClr val="FAFD00"/>
              </a:solidFill>
              <a:miter lim="800000"/>
              <a:headEnd/>
              <a:tailEnd/>
            </a:ln>
          </p:spPr>
          <p:txBody>
            <a:bodyPr/>
            <a:lstStyle/>
            <a:p>
              <a:endParaRPr lang="en-US"/>
            </a:p>
          </p:txBody>
        </p:sp>
        <p:sp>
          <p:nvSpPr>
            <p:cNvPr id="221189" name="Rectangle 5"/>
            <p:cNvSpPr>
              <a:spLocks noChangeArrowheads="1"/>
            </p:cNvSpPr>
            <p:nvPr/>
          </p:nvSpPr>
          <p:spPr bwMode="auto">
            <a:xfrm>
              <a:off x="1289" y="2283"/>
              <a:ext cx="3044" cy="101"/>
            </a:xfrm>
            <a:prstGeom prst="rect">
              <a:avLst/>
            </a:prstGeom>
            <a:solidFill>
              <a:srgbClr val="FAFD00"/>
            </a:solidFill>
            <a:ln w="9525">
              <a:solidFill>
                <a:srgbClr val="FAFD00"/>
              </a:solidFill>
              <a:miter lim="800000"/>
              <a:headEnd/>
              <a:tailEnd/>
            </a:ln>
          </p:spPr>
          <p:txBody>
            <a:bodyPr/>
            <a:lstStyle/>
            <a:p>
              <a:endParaRPr lang="en-US"/>
            </a:p>
          </p:txBody>
        </p:sp>
      </p:grpSp>
      <p:sp>
        <p:nvSpPr>
          <p:cNvPr id="221190" name="Text Box 6"/>
          <p:cNvSpPr txBox="1">
            <a:spLocks noChangeArrowheads="1"/>
          </p:cNvSpPr>
          <p:nvPr/>
        </p:nvSpPr>
        <p:spPr bwMode="auto">
          <a:xfrm>
            <a:off x="2677798" y="2222500"/>
            <a:ext cx="200247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a-IR" altLang="en-US" sz="4400" b="1" dirty="0">
                <a:solidFill>
                  <a:srgbClr val="00FFFF"/>
                </a:solidFill>
                <a:latin typeface="Arial" panose="020B0604020202020204" pitchFamily="34" charset="0"/>
              </a:rPr>
              <a:t>اسپیریشن</a:t>
            </a:r>
            <a:endParaRPr lang="en-US" altLang="en-US" sz="4400" b="1" dirty="0">
              <a:solidFill>
                <a:srgbClr val="00FFFF"/>
              </a:solidFill>
              <a:latin typeface="Arial" panose="020B0604020202020204" pitchFamily="34" charset="0"/>
            </a:endParaRPr>
          </a:p>
        </p:txBody>
      </p:sp>
      <p:sp>
        <p:nvSpPr>
          <p:cNvPr id="221191" name="Text Box 7"/>
          <p:cNvSpPr txBox="1">
            <a:spLocks noChangeArrowheads="1"/>
          </p:cNvSpPr>
          <p:nvPr/>
        </p:nvSpPr>
        <p:spPr bwMode="auto">
          <a:xfrm>
            <a:off x="6821809" y="2339975"/>
            <a:ext cx="125547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en-US" sz="4400" b="1" dirty="0">
                <a:solidFill>
                  <a:schemeClr val="hlink"/>
                </a:solidFill>
                <a:latin typeface="Arial" panose="020B0604020202020204" pitchFamily="34" charset="0"/>
              </a:rPr>
              <a:t>وکیوم</a:t>
            </a:r>
            <a:endParaRPr lang="en-US" altLang="en-US" sz="4400" b="1" dirty="0">
              <a:solidFill>
                <a:schemeClr val="hlink"/>
              </a:solidFill>
              <a:latin typeface="Arial" panose="020B0604020202020204" pitchFamily="34" charset="0"/>
            </a:endParaRPr>
          </a:p>
        </p:txBody>
      </p:sp>
      <p:sp>
        <p:nvSpPr>
          <p:cNvPr id="221192" name="Text Box 8"/>
          <p:cNvSpPr txBox="1">
            <a:spLocks noChangeArrowheads="1"/>
          </p:cNvSpPr>
          <p:nvPr/>
        </p:nvSpPr>
        <p:spPr bwMode="auto">
          <a:xfrm>
            <a:off x="1731276" y="4660900"/>
            <a:ext cx="35573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a-IR" altLang="en-US" sz="4400" b="1" dirty="0">
                <a:solidFill>
                  <a:srgbClr val="CC00FF"/>
                </a:solidFill>
                <a:latin typeface="Arial" panose="020B0604020202020204" pitchFamily="34" charset="0"/>
              </a:rPr>
              <a:t>اولتراسونیک پاور</a:t>
            </a:r>
            <a:endParaRPr lang="en-US" altLang="en-US" sz="4400" b="1" dirty="0">
              <a:solidFill>
                <a:srgbClr val="CC00FF"/>
              </a:solidFill>
              <a:latin typeface="Arial" panose="020B0604020202020204" pitchFamily="34" charset="0"/>
            </a:endParaRPr>
          </a:p>
        </p:txBody>
      </p:sp>
      <p:sp>
        <p:nvSpPr>
          <p:cNvPr id="221193" name="Text Box 9"/>
          <p:cNvSpPr txBox="1">
            <a:spLocks noChangeArrowheads="1"/>
          </p:cNvSpPr>
          <p:nvPr/>
        </p:nvSpPr>
        <p:spPr bwMode="auto">
          <a:xfrm>
            <a:off x="6007003" y="4903788"/>
            <a:ext cx="458490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a-IR" altLang="en-US" sz="4400" b="1" dirty="0">
                <a:solidFill>
                  <a:srgbClr val="0000FF"/>
                </a:solidFill>
                <a:latin typeface="Arial" panose="020B0604020202020204" pitchFamily="34" charset="0"/>
              </a:rPr>
              <a:t>ایریگیشن (ارتفاع سرم)</a:t>
            </a:r>
          </a:p>
        </p:txBody>
      </p:sp>
    </p:spTree>
    <p:extLst>
      <p:ext uri="{BB962C8B-B14F-4D97-AF65-F5344CB8AC3E}">
        <p14:creationId xmlns:p14="http://schemas.microsoft.com/office/powerpoint/2010/main" val="902380727"/>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rrowheads="1"/>
          </p:cNvPicPr>
          <p:nvPr/>
        </p:nvPicPr>
        <p:blipFill>
          <a:blip r:embed="rId3">
            <a:extLst>
              <a:ext uri="{28A0092B-C50C-407E-A947-70E740481C1C}">
                <a14:useLocalDpi xmlns:a14="http://schemas.microsoft.com/office/drawing/2010/main" val="0"/>
              </a:ext>
            </a:extLst>
          </a:blip>
          <a:srcRect b="18605"/>
          <a:stretch>
            <a:fillRect/>
          </a:stretch>
        </p:blipFill>
        <p:spPr bwMode="auto">
          <a:xfrm>
            <a:off x="1763486" y="2286000"/>
            <a:ext cx="5929540" cy="348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Rectangle 3"/>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1684" name="Rectangle 4"/>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1685" name="Rectangle 5"/>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1686" name="Rectangle 6"/>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1687" name="Rectangle 7"/>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1688" name="Rectangle 8"/>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129033" name="Rectangle 9"/>
          <p:cNvSpPr>
            <a:spLocks noGrp="1" noChangeArrowheads="1"/>
          </p:cNvSpPr>
          <p:nvPr>
            <p:ph type="title"/>
          </p:nvPr>
        </p:nvSpPr>
        <p:spPr>
          <a:xfrm>
            <a:off x="1487488" y="339158"/>
            <a:ext cx="7772401" cy="685800"/>
          </a:xfrm>
          <a:effectLst>
            <a:outerShdw dist="17961" dir="2700000" algn="ctr" rotWithShape="0">
              <a:srgbClr val="FFFF00"/>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algn="ctr">
              <a:defRPr/>
            </a:pPr>
            <a:r>
              <a:rPr lang="en-US" sz="2800" dirty="0" err="1">
                <a:solidFill>
                  <a:schemeClr val="tx2">
                    <a:lumMod val="60000"/>
                    <a:lumOff val="40000"/>
                  </a:schemeClr>
                </a:solidFill>
              </a:rPr>
              <a:t>MaxVac</a:t>
            </a:r>
            <a:r>
              <a:rPr lang="en-US" sz="2800" dirty="0">
                <a:solidFill>
                  <a:schemeClr val="tx2">
                    <a:lumMod val="60000"/>
                    <a:lumOff val="40000"/>
                  </a:schemeClr>
                </a:solidFill>
              </a:rPr>
              <a:t> SPECIFICATIONS</a:t>
            </a:r>
          </a:p>
        </p:txBody>
      </p:sp>
      <p:sp>
        <p:nvSpPr>
          <p:cNvPr id="71690" name="Rectangle 10"/>
          <p:cNvSpPr>
            <a:spLocks noGrp="1" noChangeArrowheads="1"/>
          </p:cNvSpPr>
          <p:nvPr>
            <p:ph idx="1"/>
          </p:nvPr>
        </p:nvSpPr>
        <p:spPr>
          <a:xfrm>
            <a:off x="1200150" y="1497013"/>
            <a:ext cx="7772400" cy="5676900"/>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eaLnBrk="1" hangingPunct="1">
              <a:buFontTx/>
              <a:buNone/>
            </a:pPr>
            <a:endParaRPr lang="en-US" altLang="en-US" sz="2400" b="1" i="1" dirty="0"/>
          </a:p>
          <a:p>
            <a:pPr eaLnBrk="1" hangingPunct="1">
              <a:buFontTx/>
              <a:buNone/>
            </a:pPr>
            <a:endParaRPr lang="en-US" altLang="en-US" sz="2400" b="1" i="1" dirty="0"/>
          </a:p>
          <a:p>
            <a:pPr eaLnBrk="1" hangingPunct="1">
              <a:buFontTx/>
              <a:buNone/>
            </a:pPr>
            <a:endParaRPr lang="en-US" altLang="en-US" sz="2400" b="1" i="1" dirty="0"/>
          </a:p>
          <a:p>
            <a:pPr eaLnBrk="1" hangingPunct="1">
              <a:buFontTx/>
              <a:buNone/>
            </a:pPr>
            <a:endParaRPr lang="en-US" altLang="en-US" sz="2400" b="1" i="1" dirty="0"/>
          </a:p>
          <a:p>
            <a:pPr eaLnBrk="1" hangingPunct="1">
              <a:buFontTx/>
              <a:buNone/>
            </a:pPr>
            <a:endParaRPr lang="en-US" altLang="en-US" sz="2400" b="1" i="1" dirty="0"/>
          </a:p>
          <a:p>
            <a:pPr eaLnBrk="1" hangingPunct="1">
              <a:buFontTx/>
              <a:buNone/>
            </a:pPr>
            <a:endParaRPr lang="en-US" altLang="en-US" sz="2400" b="1" i="1" dirty="0"/>
          </a:p>
          <a:p>
            <a:pPr eaLnBrk="1" hangingPunct="1">
              <a:buFontTx/>
              <a:buNone/>
            </a:pPr>
            <a:endParaRPr lang="en-US" altLang="en-US" sz="2400" b="1" i="1" dirty="0"/>
          </a:p>
          <a:p>
            <a:pPr eaLnBrk="1" hangingPunct="1">
              <a:buFontTx/>
              <a:buNone/>
            </a:pPr>
            <a:endParaRPr lang="en-US" altLang="en-US" sz="2400" b="1" i="1" dirty="0"/>
          </a:p>
          <a:p>
            <a:pPr eaLnBrk="1" hangingPunct="1">
              <a:buFontTx/>
              <a:buNone/>
            </a:pPr>
            <a:endParaRPr lang="en-US" altLang="en-US" sz="2400" b="1" i="1" dirty="0"/>
          </a:p>
          <a:p>
            <a:pPr lvl="1" eaLnBrk="1" hangingPunct="1"/>
            <a:r>
              <a:rPr lang="fa-IR" altLang="en-US" b="1" dirty="0">
                <a:solidFill>
                  <a:srgbClr val="FF0000"/>
                </a:solidFill>
              </a:rPr>
              <a:t>قطر خارجی برابر با استاندارد</a:t>
            </a:r>
            <a:endParaRPr lang="en-US" altLang="en-US" b="1" dirty="0">
              <a:solidFill>
                <a:srgbClr val="FF0000"/>
              </a:solidFill>
            </a:endParaRPr>
          </a:p>
          <a:p>
            <a:pPr lvl="1" eaLnBrk="1" hangingPunct="1"/>
            <a:r>
              <a:rPr lang="fa-IR" altLang="en-US" b="1" dirty="0">
                <a:solidFill>
                  <a:srgbClr val="FF0000"/>
                </a:solidFill>
              </a:rPr>
              <a:t>قطر داخلی کمتر</a:t>
            </a:r>
            <a:r>
              <a:rPr lang="en-US" altLang="en-US" b="1" dirty="0">
                <a:solidFill>
                  <a:srgbClr val="FFFF00"/>
                </a:solidFill>
              </a:rPr>
              <a:t>.</a:t>
            </a:r>
          </a:p>
        </p:txBody>
      </p:sp>
    </p:spTree>
    <p:extLst>
      <p:ext uri="{BB962C8B-B14F-4D97-AF65-F5344CB8AC3E}">
        <p14:creationId xmlns:p14="http://schemas.microsoft.com/office/powerpoint/2010/main" val="1877230889"/>
      </p:ext>
    </p:extLst>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552802" y="508456"/>
            <a:ext cx="7772401" cy="1295400"/>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Autofit/>
          </a:bodyPr>
          <a:lstStyle/>
          <a:p>
            <a:pPr algn="ctr">
              <a:defRPr/>
            </a:pPr>
            <a:r>
              <a:rPr lang="en-US" dirty="0">
                <a:solidFill>
                  <a:schemeClr val="tx2">
                    <a:lumMod val="60000"/>
                    <a:lumOff val="40000"/>
                  </a:schemeClr>
                </a:solidFill>
              </a:rPr>
              <a:t>ABS tip</a:t>
            </a:r>
            <a:br>
              <a:rPr lang="en-US" dirty="0"/>
            </a:br>
            <a:endParaRPr lang="en-US" dirty="0"/>
          </a:p>
        </p:txBody>
      </p:sp>
      <p:grpSp>
        <p:nvGrpSpPr>
          <p:cNvPr id="70659" name="Group 3"/>
          <p:cNvGrpSpPr>
            <a:grpSpLocks/>
          </p:cNvGrpSpPr>
          <p:nvPr/>
        </p:nvGrpSpPr>
        <p:grpSpPr bwMode="auto">
          <a:xfrm>
            <a:off x="1905000" y="2590800"/>
            <a:ext cx="6681788" cy="2667000"/>
            <a:chOff x="288" y="1728"/>
            <a:chExt cx="4128" cy="1680"/>
          </a:xfrm>
        </p:grpSpPr>
        <p:grpSp>
          <p:nvGrpSpPr>
            <p:cNvPr id="70672" name="Group 4"/>
            <p:cNvGrpSpPr>
              <a:grpSpLocks/>
            </p:cNvGrpSpPr>
            <p:nvPr/>
          </p:nvGrpSpPr>
          <p:grpSpPr bwMode="auto">
            <a:xfrm>
              <a:off x="288" y="1728"/>
              <a:ext cx="3408" cy="1680"/>
              <a:chOff x="288" y="1728"/>
              <a:chExt cx="3408" cy="1680"/>
            </a:xfrm>
          </p:grpSpPr>
          <p:sp>
            <p:nvSpPr>
              <p:cNvPr id="70681" name="AutoShape 5"/>
              <p:cNvSpPr>
                <a:spLocks noChangeArrowheads="1"/>
              </p:cNvSpPr>
              <p:nvPr/>
            </p:nvSpPr>
            <p:spPr bwMode="auto">
              <a:xfrm rot="-5400000">
                <a:off x="2366" y="2077"/>
                <a:ext cx="1680" cy="981"/>
              </a:xfrm>
              <a:custGeom>
                <a:avLst/>
                <a:gdLst>
                  <a:gd name="T0" fmla="*/ 9 w 21600"/>
                  <a:gd name="T1" fmla="*/ 1 h 21600"/>
                  <a:gd name="T2" fmla="*/ 5 w 21600"/>
                  <a:gd name="T3" fmla="*/ 2 h 21600"/>
                  <a:gd name="T4" fmla="*/ 1 w 21600"/>
                  <a:gd name="T5" fmla="*/ 1 h 21600"/>
                  <a:gd name="T6" fmla="*/ 5 w 21600"/>
                  <a:gd name="T7" fmla="*/ 0 h 21600"/>
                  <a:gd name="T8" fmla="*/ 0 60000 65536"/>
                  <a:gd name="T9" fmla="*/ 0 60000 65536"/>
                  <a:gd name="T10" fmla="*/ 0 60000 65536"/>
                  <a:gd name="T11" fmla="*/ 0 60000 65536"/>
                  <a:gd name="T12" fmla="*/ 4500 w 21600"/>
                  <a:gd name="T13" fmla="*/ 4492 h 21600"/>
                  <a:gd name="T14" fmla="*/ 17100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hlink"/>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2" name="Rectangle 6"/>
              <p:cNvSpPr>
                <a:spLocks noChangeArrowheads="1"/>
              </p:cNvSpPr>
              <p:nvPr/>
            </p:nvSpPr>
            <p:spPr bwMode="auto">
              <a:xfrm>
                <a:off x="288" y="1728"/>
                <a:ext cx="2427" cy="1680"/>
              </a:xfrm>
              <a:prstGeom prst="rect">
                <a:avLst/>
              </a:prstGeom>
              <a:solidFill>
                <a:schemeClr val="hlink"/>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grpSp>
        <p:grpSp>
          <p:nvGrpSpPr>
            <p:cNvPr id="70673" name="Group 7"/>
            <p:cNvGrpSpPr>
              <a:grpSpLocks/>
            </p:cNvGrpSpPr>
            <p:nvPr/>
          </p:nvGrpSpPr>
          <p:grpSpPr bwMode="auto">
            <a:xfrm>
              <a:off x="288" y="1824"/>
              <a:ext cx="3408" cy="1488"/>
              <a:chOff x="288" y="1728"/>
              <a:chExt cx="3408" cy="1680"/>
            </a:xfrm>
          </p:grpSpPr>
          <p:sp>
            <p:nvSpPr>
              <p:cNvPr id="70679" name="AutoShape 8"/>
              <p:cNvSpPr>
                <a:spLocks noChangeArrowheads="1"/>
              </p:cNvSpPr>
              <p:nvPr/>
            </p:nvSpPr>
            <p:spPr bwMode="auto">
              <a:xfrm rot="-5400000">
                <a:off x="2366" y="2077"/>
                <a:ext cx="1680" cy="981"/>
              </a:xfrm>
              <a:custGeom>
                <a:avLst/>
                <a:gdLst>
                  <a:gd name="T0" fmla="*/ 9 w 21600"/>
                  <a:gd name="T1" fmla="*/ 1 h 21600"/>
                  <a:gd name="T2" fmla="*/ 5 w 21600"/>
                  <a:gd name="T3" fmla="*/ 2 h 21600"/>
                  <a:gd name="T4" fmla="*/ 1 w 21600"/>
                  <a:gd name="T5" fmla="*/ 1 h 21600"/>
                  <a:gd name="T6" fmla="*/ 5 w 21600"/>
                  <a:gd name="T7" fmla="*/ 0 h 21600"/>
                  <a:gd name="T8" fmla="*/ 0 60000 65536"/>
                  <a:gd name="T9" fmla="*/ 0 60000 65536"/>
                  <a:gd name="T10" fmla="*/ 0 60000 65536"/>
                  <a:gd name="T11" fmla="*/ 0 60000 65536"/>
                  <a:gd name="T12" fmla="*/ 4500 w 21600"/>
                  <a:gd name="T13" fmla="*/ 4492 h 21600"/>
                  <a:gd name="T14" fmla="*/ 17100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0" name="Rectangle 9"/>
              <p:cNvSpPr>
                <a:spLocks noChangeArrowheads="1"/>
              </p:cNvSpPr>
              <p:nvPr/>
            </p:nvSpPr>
            <p:spPr bwMode="auto">
              <a:xfrm>
                <a:off x="288" y="1728"/>
                <a:ext cx="2427" cy="168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grpSp>
        <p:sp>
          <p:nvSpPr>
            <p:cNvPr id="70674" name="Rectangle 10"/>
            <p:cNvSpPr>
              <a:spLocks noChangeArrowheads="1"/>
            </p:cNvSpPr>
            <p:nvPr/>
          </p:nvSpPr>
          <p:spPr bwMode="auto">
            <a:xfrm>
              <a:off x="288" y="2160"/>
              <a:ext cx="4128" cy="816"/>
            </a:xfrm>
            <a:prstGeom prst="rect">
              <a:avLst/>
            </a:prstGeom>
            <a:solidFill>
              <a:srgbClr val="7B00E4"/>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gn="ctr"/>
              <a:endParaRPr lang="en-US" altLang="en-US" sz="2400">
                <a:solidFill>
                  <a:schemeClr val="bg2"/>
                </a:solidFill>
                <a:latin typeface="Times New Roman" panose="02020603050405020304" pitchFamily="18" charset="0"/>
              </a:endParaRPr>
            </a:p>
          </p:txBody>
        </p:sp>
        <p:sp>
          <p:nvSpPr>
            <p:cNvPr id="70675" name="Rectangle 11"/>
            <p:cNvSpPr>
              <a:spLocks noChangeArrowheads="1"/>
            </p:cNvSpPr>
            <p:nvPr/>
          </p:nvSpPr>
          <p:spPr bwMode="auto">
            <a:xfrm>
              <a:off x="288" y="2208"/>
              <a:ext cx="4128" cy="720"/>
            </a:xfrm>
            <a:prstGeom prst="rect">
              <a:avLst/>
            </a:prstGeom>
            <a:solidFill>
              <a:schemeClr val="tx1"/>
            </a:solidFill>
            <a:ln w="28575">
              <a:solidFill>
                <a:srgbClr val="7B00E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0676" name="Rectangle 12"/>
            <p:cNvSpPr>
              <a:spLocks noChangeArrowheads="1"/>
            </p:cNvSpPr>
            <p:nvPr/>
          </p:nvSpPr>
          <p:spPr bwMode="auto">
            <a:xfrm>
              <a:off x="1824" y="1728"/>
              <a:ext cx="720" cy="96"/>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0677" name="Rectangle 13"/>
            <p:cNvSpPr>
              <a:spLocks noChangeArrowheads="1"/>
            </p:cNvSpPr>
            <p:nvPr/>
          </p:nvSpPr>
          <p:spPr bwMode="auto">
            <a:xfrm>
              <a:off x="1824" y="3312"/>
              <a:ext cx="720" cy="96"/>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0678" name="Rectangle 14"/>
            <p:cNvSpPr>
              <a:spLocks noChangeArrowheads="1"/>
            </p:cNvSpPr>
            <p:nvPr/>
          </p:nvSpPr>
          <p:spPr bwMode="auto">
            <a:xfrm>
              <a:off x="1248" y="2928"/>
              <a:ext cx="144" cy="4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grpSp>
      <p:sp>
        <p:nvSpPr>
          <p:cNvPr id="70660" name="Freeform 15"/>
          <p:cNvSpPr>
            <a:spLocks/>
          </p:cNvSpPr>
          <p:nvPr/>
        </p:nvSpPr>
        <p:spPr bwMode="auto">
          <a:xfrm>
            <a:off x="8229600" y="3048000"/>
            <a:ext cx="990600" cy="1752600"/>
          </a:xfrm>
          <a:custGeom>
            <a:avLst/>
            <a:gdLst>
              <a:gd name="T0" fmla="*/ 2147483646 w 612"/>
              <a:gd name="T1" fmla="*/ 0 h 1176"/>
              <a:gd name="T2" fmla="*/ 2147483646 w 612"/>
              <a:gd name="T3" fmla="*/ 2147483646 h 1176"/>
              <a:gd name="T4" fmla="*/ 2147483646 w 612"/>
              <a:gd name="T5" fmla="*/ 2147483646 h 1176"/>
              <a:gd name="T6" fmla="*/ 2147483646 w 612"/>
              <a:gd name="T7" fmla="*/ 2147483646 h 1176"/>
              <a:gd name="T8" fmla="*/ 2147483646 w 612"/>
              <a:gd name="T9" fmla="*/ 2147483646 h 1176"/>
              <a:gd name="T10" fmla="*/ 2147483646 w 612"/>
              <a:gd name="T11" fmla="*/ 2147483646 h 1176"/>
              <a:gd name="T12" fmla="*/ 2147483646 w 612"/>
              <a:gd name="T13" fmla="*/ 2147483646 h 1176"/>
              <a:gd name="T14" fmla="*/ 0 w 612"/>
              <a:gd name="T15" fmla="*/ 2147483646 h 1176"/>
              <a:gd name="T16" fmla="*/ 2147483646 w 612"/>
              <a:gd name="T17" fmla="*/ 2147483646 h 1176"/>
              <a:gd name="T18" fmla="*/ 2147483646 w 612"/>
              <a:gd name="T19" fmla="*/ 2147483646 h 1176"/>
              <a:gd name="T20" fmla="*/ 2147483646 w 612"/>
              <a:gd name="T21" fmla="*/ 2147483646 h 1176"/>
              <a:gd name="T22" fmla="*/ 2147483646 w 612"/>
              <a:gd name="T23" fmla="*/ 2147483646 h 1176"/>
              <a:gd name="T24" fmla="*/ 2147483646 w 612"/>
              <a:gd name="T25" fmla="*/ 2147483646 h 1176"/>
              <a:gd name="T26" fmla="*/ 2147483646 w 612"/>
              <a:gd name="T27" fmla="*/ 2147483646 h 1176"/>
              <a:gd name="T28" fmla="*/ 2147483646 w 612"/>
              <a:gd name="T29" fmla="*/ 2147483646 h 1176"/>
              <a:gd name="T30" fmla="*/ 2147483646 w 612"/>
              <a:gd name="T31" fmla="*/ 2147483646 h 1176"/>
              <a:gd name="T32" fmla="*/ 2147483646 w 612"/>
              <a:gd name="T33" fmla="*/ 2147483646 h 1176"/>
              <a:gd name="T34" fmla="*/ 2147483646 w 612"/>
              <a:gd name="T35" fmla="*/ 2147483646 h 1176"/>
              <a:gd name="T36" fmla="*/ 2147483646 w 612"/>
              <a:gd name="T37" fmla="*/ 2147483646 h 1176"/>
              <a:gd name="T38" fmla="*/ 2147483646 w 612"/>
              <a:gd name="T39" fmla="*/ 2147483646 h 1176"/>
              <a:gd name="T40" fmla="*/ 2147483646 w 612"/>
              <a:gd name="T41" fmla="*/ 2147483646 h 1176"/>
              <a:gd name="T42" fmla="*/ 2147483646 w 612"/>
              <a:gd name="T43" fmla="*/ 2147483646 h 1176"/>
              <a:gd name="T44" fmla="*/ 2147483646 w 612"/>
              <a:gd name="T45" fmla="*/ 2147483646 h 1176"/>
              <a:gd name="T46" fmla="*/ 2147483646 w 612"/>
              <a:gd name="T47" fmla="*/ 2147483646 h 1176"/>
              <a:gd name="T48" fmla="*/ 2147483646 w 612"/>
              <a:gd name="T49" fmla="*/ 2147483646 h 1176"/>
              <a:gd name="T50" fmla="*/ 2147483646 w 612"/>
              <a:gd name="T51" fmla="*/ 2147483646 h 1176"/>
              <a:gd name="T52" fmla="*/ 2147483646 w 612"/>
              <a:gd name="T53" fmla="*/ 2147483646 h 1176"/>
              <a:gd name="T54" fmla="*/ 2147483646 w 612"/>
              <a:gd name="T55" fmla="*/ 2147483646 h 1176"/>
              <a:gd name="T56" fmla="*/ 2147483646 w 612"/>
              <a:gd name="T57" fmla="*/ 2147483646 h 1176"/>
              <a:gd name="T58" fmla="*/ 2147483646 w 612"/>
              <a:gd name="T59" fmla="*/ 2147483646 h 1176"/>
              <a:gd name="T60" fmla="*/ 2147483646 w 612"/>
              <a:gd name="T61" fmla="*/ 2147483646 h 1176"/>
              <a:gd name="T62" fmla="*/ 2147483646 w 612"/>
              <a:gd name="T63" fmla="*/ 2147483646 h 1176"/>
              <a:gd name="T64" fmla="*/ 2147483646 w 612"/>
              <a:gd name="T65" fmla="*/ 2147483646 h 1176"/>
              <a:gd name="T66" fmla="*/ 2147483646 w 612"/>
              <a:gd name="T67" fmla="*/ 2147483646 h 1176"/>
              <a:gd name="T68" fmla="*/ 2147483646 w 612"/>
              <a:gd name="T69" fmla="*/ 2147483646 h 1176"/>
              <a:gd name="T70" fmla="*/ 2147483646 w 612"/>
              <a:gd name="T71" fmla="*/ 2147483646 h 1176"/>
              <a:gd name="T72" fmla="*/ 2147483646 w 612"/>
              <a:gd name="T73" fmla="*/ 2147483646 h 1176"/>
              <a:gd name="T74" fmla="*/ 2147483646 w 612"/>
              <a:gd name="T75" fmla="*/ 0 h 11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12" h="1176">
                <a:moveTo>
                  <a:pt x="279" y="0"/>
                </a:moveTo>
                <a:cubicBezTo>
                  <a:pt x="251" y="9"/>
                  <a:pt x="246" y="42"/>
                  <a:pt x="221" y="58"/>
                </a:cubicBezTo>
                <a:cubicBezTo>
                  <a:pt x="216" y="72"/>
                  <a:pt x="204" y="86"/>
                  <a:pt x="192" y="96"/>
                </a:cubicBezTo>
                <a:cubicBezTo>
                  <a:pt x="183" y="103"/>
                  <a:pt x="164" y="115"/>
                  <a:pt x="164" y="115"/>
                </a:cubicBezTo>
                <a:cubicBezTo>
                  <a:pt x="158" y="134"/>
                  <a:pt x="149" y="144"/>
                  <a:pt x="135" y="158"/>
                </a:cubicBezTo>
                <a:cubicBezTo>
                  <a:pt x="128" y="178"/>
                  <a:pt x="124" y="221"/>
                  <a:pt x="106" y="235"/>
                </a:cubicBezTo>
                <a:cubicBezTo>
                  <a:pt x="96" y="243"/>
                  <a:pt x="83" y="248"/>
                  <a:pt x="72" y="254"/>
                </a:cubicBezTo>
                <a:cubicBezTo>
                  <a:pt x="47" y="349"/>
                  <a:pt x="16" y="444"/>
                  <a:pt x="0" y="542"/>
                </a:cubicBezTo>
                <a:cubicBezTo>
                  <a:pt x="5" y="586"/>
                  <a:pt x="23" y="634"/>
                  <a:pt x="48" y="672"/>
                </a:cubicBezTo>
                <a:cubicBezTo>
                  <a:pt x="54" y="718"/>
                  <a:pt x="69" y="746"/>
                  <a:pt x="87" y="787"/>
                </a:cubicBezTo>
                <a:cubicBezTo>
                  <a:pt x="96" y="807"/>
                  <a:pt x="96" y="818"/>
                  <a:pt x="116" y="830"/>
                </a:cubicBezTo>
                <a:cubicBezTo>
                  <a:pt x="128" y="875"/>
                  <a:pt x="108" y="815"/>
                  <a:pt x="135" y="854"/>
                </a:cubicBezTo>
                <a:cubicBezTo>
                  <a:pt x="142" y="864"/>
                  <a:pt x="141" y="877"/>
                  <a:pt x="144" y="888"/>
                </a:cubicBezTo>
                <a:cubicBezTo>
                  <a:pt x="139" y="928"/>
                  <a:pt x="129" y="947"/>
                  <a:pt x="106" y="979"/>
                </a:cubicBezTo>
                <a:cubicBezTo>
                  <a:pt x="113" y="1056"/>
                  <a:pt x="108" y="1038"/>
                  <a:pt x="173" y="1061"/>
                </a:cubicBezTo>
                <a:cubicBezTo>
                  <a:pt x="207" y="1147"/>
                  <a:pt x="251" y="1163"/>
                  <a:pt x="336" y="1176"/>
                </a:cubicBezTo>
                <a:cubicBezTo>
                  <a:pt x="357" y="1173"/>
                  <a:pt x="380" y="1176"/>
                  <a:pt x="399" y="1166"/>
                </a:cubicBezTo>
                <a:cubicBezTo>
                  <a:pt x="409" y="1160"/>
                  <a:pt x="411" y="1145"/>
                  <a:pt x="413" y="1133"/>
                </a:cubicBezTo>
                <a:cubicBezTo>
                  <a:pt x="438" y="995"/>
                  <a:pt x="402" y="1108"/>
                  <a:pt x="428" y="1032"/>
                </a:cubicBezTo>
                <a:cubicBezTo>
                  <a:pt x="431" y="1023"/>
                  <a:pt x="447" y="1029"/>
                  <a:pt x="456" y="1027"/>
                </a:cubicBezTo>
                <a:cubicBezTo>
                  <a:pt x="466" y="1025"/>
                  <a:pt x="475" y="1021"/>
                  <a:pt x="485" y="1018"/>
                </a:cubicBezTo>
                <a:cubicBezTo>
                  <a:pt x="499" y="1004"/>
                  <a:pt x="514" y="994"/>
                  <a:pt x="528" y="979"/>
                </a:cubicBezTo>
                <a:cubicBezTo>
                  <a:pt x="534" y="963"/>
                  <a:pt x="544" y="935"/>
                  <a:pt x="557" y="922"/>
                </a:cubicBezTo>
                <a:cubicBezTo>
                  <a:pt x="579" y="900"/>
                  <a:pt x="600" y="885"/>
                  <a:pt x="610" y="854"/>
                </a:cubicBezTo>
                <a:cubicBezTo>
                  <a:pt x="608" y="838"/>
                  <a:pt x="612" y="820"/>
                  <a:pt x="605" y="806"/>
                </a:cubicBezTo>
                <a:cubicBezTo>
                  <a:pt x="596" y="789"/>
                  <a:pt x="573" y="785"/>
                  <a:pt x="557" y="773"/>
                </a:cubicBezTo>
                <a:cubicBezTo>
                  <a:pt x="553" y="752"/>
                  <a:pt x="547" y="716"/>
                  <a:pt x="524" y="706"/>
                </a:cubicBezTo>
                <a:cubicBezTo>
                  <a:pt x="508" y="700"/>
                  <a:pt x="476" y="691"/>
                  <a:pt x="476" y="691"/>
                </a:cubicBezTo>
                <a:cubicBezTo>
                  <a:pt x="467" y="665"/>
                  <a:pt x="433" y="648"/>
                  <a:pt x="413" y="629"/>
                </a:cubicBezTo>
                <a:cubicBezTo>
                  <a:pt x="382" y="535"/>
                  <a:pt x="451" y="461"/>
                  <a:pt x="500" y="389"/>
                </a:cubicBezTo>
                <a:cubicBezTo>
                  <a:pt x="507" y="364"/>
                  <a:pt x="508" y="335"/>
                  <a:pt x="533" y="326"/>
                </a:cubicBezTo>
                <a:cubicBezTo>
                  <a:pt x="552" y="300"/>
                  <a:pt x="557" y="262"/>
                  <a:pt x="562" y="230"/>
                </a:cubicBezTo>
                <a:cubicBezTo>
                  <a:pt x="556" y="157"/>
                  <a:pt x="560" y="176"/>
                  <a:pt x="500" y="154"/>
                </a:cubicBezTo>
                <a:cubicBezTo>
                  <a:pt x="493" y="144"/>
                  <a:pt x="482" y="137"/>
                  <a:pt x="480" y="125"/>
                </a:cubicBezTo>
                <a:cubicBezTo>
                  <a:pt x="479" y="115"/>
                  <a:pt x="482" y="104"/>
                  <a:pt x="476" y="96"/>
                </a:cubicBezTo>
                <a:cubicBezTo>
                  <a:pt x="462" y="76"/>
                  <a:pt x="439" y="76"/>
                  <a:pt x="418" y="72"/>
                </a:cubicBezTo>
                <a:cubicBezTo>
                  <a:pt x="387" y="61"/>
                  <a:pt x="377" y="37"/>
                  <a:pt x="351" y="19"/>
                </a:cubicBezTo>
                <a:cubicBezTo>
                  <a:pt x="339" y="11"/>
                  <a:pt x="294" y="0"/>
                  <a:pt x="279" y="0"/>
                </a:cubicBezTo>
                <a:close/>
              </a:path>
            </a:pathLst>
          </a:custGeom>
          <a:solidFill>
            <a:srgbClr val="CC99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1" name="Arc 16"/>
          <p:cNvSpPr>
            <a:spLocks/>
          </p:cNvSpPr>
          <p:nvPr/>
        </p:nvSpPr>
        <p:spPr bwMode="auto">
          <a:xfrm>
            <a:off x="1981200" y="3733800"/>
            <a:ext cx="1625600" cy="685800"/>
          </a:xfrm>
          <a:custGeom>
            <a:avLst/>
            <a:gdLst>
              <a:gd name="T0" fmla="*/ 87808289 w 21600"/>
              <a:gd name="T1" fmla="*/ 0 h 21599"/>
              <a:gd name="T2" fmla="*/ 2147483646 w 21600"/>
              <a:gd name="T3" fmla="*/ 691393275 h 21599"/>
              <a:gd name="T4" fmla="*/ 0 w 21600"/>
              <a:gd name="T5" fmla="*/ 691393275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206" y="-1"/>
                </a:moveTo>
                <a:cubicBezTo>
                  <a:pt x="12054" y="112"/>
                  <a:pt x="21600" y="9750"/>
                  <a:pt x="21600" y="21599"/>
                </a:cubicBezTo>
              </a:path>
              <a:path w="21600" h="21599" stroke="0" extrusionOk="0">
                <a:moveTo>
                  <a:pt x="206" y="-1"/>
                </a:moveTo>
                <a:cubicBezTo>
                  <a:pt x="12054" y="112"/>
                  <a:pt x="21600" y="9750"/>
                  <a:pt x="21600" y="21599"/>
                </a:cubicBezTo>
                <a:lnTo>
                  <a:pt x="0" y="21599"/>
                </a:lnTo>
                <a:lnTo>
                  <a:pt x="206" y="-1"/>
                </a:lnTo>
                <a:close/>
              </a:path>
            </a:pathLst>
          </a:custGeom>
          <a:noFill/>
          <a:ln w="76200">
            <a:solidFill>
              <a:srgbClr val="000099"/>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2" name="Arc 17"/>
          <p:cNvSpPr>
            <a:spLocks/>
          </p:cNvSpPr>
          <p:nvPr/>
        </p:nvSpPr>
        <p:spPr bwMode="auto">
          <a:xfrm rot="18053346" flipH="1" flipV="1">
            <a:off x="4202113" y="2125663"/>
            <a:ext cx="1752600" cy="561975"/>
          </a:xfrm>
          <a:custGeom>
            <a:avLst/>
            <a:gdLst>
              <a:gd name="T0" fmla="*/ 110043563 w 21600"/>
              <a:gd name="T1" fmla="*/ 0 h 21600"/>
              <a:gd name="T2" fmla="*/ 2147483646 w 21600"/>
              <a:gd name="T3" fmla="*/ 380402621 h 21600"/>
              <a:gd name="T4" fmla="*/ 0 w 21600"/>
              <a:gd name="T5" fmla="*/ 38038500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06" y="-1"/>
                </a:moveTo>
                <a:cubicBezTo>
                  <a:pt x="12054" y="112"/>
                  <a:pt x="21600" y="9750"/>
                  <a:pt x="21600" y="21599"/>
                </a:cubicBezTo>
                <a:cubicBezTo>
                  <a:pt x="21600" y="21599"/>
                  <a:pt x="21599" y="21599"/>
                  <a:pt x="21599" y="21599"/>
                </a:cubicBezTo>
              </a:path>
              <a:path w="21600" h="21600" stroke="0" extrusionOk="0">
                <a:moveTo>
                  <a:pt x="206" y="-1"/>
                </a:moveTo>
                <a:cubicBezTo>
                  <a:pt x="12054" y="112"/>
                  <a:pt x="21600" y="9750"/>
                  <a:pt x="21600" y="21599"/>
                </a:cubicBezTo>
                <a:cubicBezTo>
                  <a:pt x="21600" y="21599"/>
                  <a:pt x="21599" y="21599"/>
                  <a:pt x="21599" y="21599"/>
                </a:cubicBezTo>
                <a:lnTo>
                  <a:pt x="0" y="21599"/>
                </a:lnTo>
                <a:lnTo>
                  <a:pt x="206" y="-1"/>
                </a:lnTo>
                <a:close/>
              </a:path>
            </a:pathLst>
          </a:custGeom>
          <a:noFill/>
          <a:ln w="76200">
            <a:solidFill>
              <a:srgbClr val="33CC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3" name="Arc 18"/>
          <p:cNvSpPr>
            <a:spLocks/>
          </p:cNvSpPr>
          <p:nvPr/>
        </p:nvSpPr>
        <p:spPr bwMode="auto">
          <a:xfrm rot="3546654" flipH="1">
            <a:off x="4185444" y="5264944"/>
            <a:ext cx="1752600" cy="522288"/>
          </a:xfrm>
          <a:custGeom>
            <a:avLst/>
            <a:gdLst>
              <a:gd name="T0" fmla="*/ 110043563 w 21600"/>
              <a:gd name="T1" fmla="*/ 0 h 21600"/>
              <a:gd name="T2" fmla="*/ 2147483646 w 21600"/>
              <a:gd name="T3" fmla="*/ 305367382 h 21600"/>
              <a:gd name="T4" fmla="*/ 0 w 21600"/>
              <a:gd name="T5" fmla="*/ 30535335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06" y="-1"/>
                </a:moveTo>
                <a:cubicBezTo>
                  <a:pt x="12054" y="112"/>
                  <a:pt x="21600" y="9750"/>
                  <a:pt x="21600" y="21599"/>
                </a:cubicBezTo>
                <a:cubicBezTo>
                  <a:pt x="21600" y="21599"/>
                  <a:pt x="21599" y="21599"/>
                  <a:pt x="21599" y="21599"/>
                </a:cubicBezTo>
              </a:path>
              <a:path w="21600" h="21600" stroke="0" extrusionOk="0">
                <a:moveTo>
                  <a:pt x="206" y="-1"/>
                </a:moveTo>
                <a:cubicBezTo>
                  <a:pt x="12054" y="112"/>
                  <a:pt x="21600" y="9750"/>
                  <a:pt x="21600" y="21599"/>
                </a:cubicBezTo>
                <a:cubicBezTo>
                  <a:pt x="21600" y="21599"/>
                  <a:pt x="21599" y="21599"/>
                  <a:pt x="21599" y="21599"/>
                </a:cubicBezTo>
                <a:lnTo>
                  <a:pt x="0" y="21599"/>
                </a:lnTo>
                <a:lnTo>
                  <a:pt x="206" y="-1"/>
                </a:lnTo>
                <a:close/>
              </a:path>
            </a:pathLst>
          </a:custGeom>
          <a:noFill/>
          <a:ln w="76200">
            <a:solidFill>
              <a:srgbClr val="33CC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4" name="Line 19"/>
          <p:cNvSpPr>
            <a:spLocks noChangeShapeType="1"/>
          </p:cNvSpPr>
          <p:nvPr/>
        </p:nvSpPr>
        <p:spPr bwMode="auto">
          <a:xfrm>
            <a:off x="2209801" y="3048000"/>
            <a:ext cx="1865313" cy="1588"/>
          </a:xfrm>
          <a:prstGeom prst="line">
            <a:avLst/>
          </a:prstGeom>
          <a:noFill/>
          <a:ln w="76200">
            <a:solidFill>
              <a:srgbClr val="33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 name="Rectangle 20"/>
          <p:cNvSpPr>
            <a:spLocks noChangeArrowheads="1"/>
          </p:cNvSpPr>
          <p:nvPr/>
        </p:nvSpPr>
        <p:spPr bwMode="auto">
          <a:xfrm>
            <a:off x="1752601" y="2362200"/>
            <a:ext cx="233363" cy="31242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70666" name="Line 21"/>
          <p:cNvSpPr>
            <a:spLocks noChangeShapeType="1"/>
          </p:cNvSpPr>
          <p:nvPr/>
        </p:nvSpPr>
        <p:spPr bwMode="auto">
          <a:xfrm flipV="1">
            <a:off x="1676400" y="4800600"/>
            <a:ext cx="1320800" cy="76200"/>
          </a:xfrm>
          <a:prstGeom prst="line">
            <a:avLst/>
          </a:prstGeom>
          <a:noFill/>
          <a:ln w="76200">
            <a:solidFill>
              <a:srgbClr val="33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7" name="Text Box 22"/>
          <p:cNvSpPr txBox="1">
            <a:spLocks noChangeArrowheads="1"/>
          </p:cNvSpPr>
          <p:nvPr/>
        </p:nvSpPr>
        <p:spPr bwMode="auto">
          <a:xfrm>
            <a:off x="5833464" y="1675605"/>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sz="2400" b="1" dirty="0">
                <a:solidFill>
                  <a:srgbClr val="FFFF00"/>
                </a:solidFill>
                <a:latin typeface="Times New Roman" panose="02020603050405020304" pitchFamily="18" charset="0"/>
              </a:rPr>
              <a:t>Irrigation</a:t>
            </a:r>
            <a:endParaRPr lang="en-US" altLang="en-US" sz="2400" b="1" dirty="0">
              <a:solidFill>
                <a:srgbClr val="33CCFF"/>
              </a:solidFill>
              <a:latin typeface="Times New Roman" panose="02020603050405020304" pitchFamily="18" charset="0"/>
            </a:endParaRPr>
          </a:p>
        </p:txBody>
      </p:sp>
      <p:sp>
        <p:nvSpPr>
          <p:cNvPr id="70669" name="Arc 24"/>
          <p:cNvSpPr>
            <a:spLocks/>
          </p:cNvSpPr>
          <p:nvPr/>
        </p:nvSpPr>
        <p:spPr bwMode="auto">
          <a:xfrm flipV="1">
            <a:off x="3200400" y="4495800"/>
            <a:ext cx="388938" cy="304800"/>
          </a:xfrm>
          <a:custGeom>
            <a:avLst/>
            <a:gdLst>
              <a:gd name="T0" fmla="*/ 0 w 21600"/>
              <a:gd name="T1" fmla="*/ 0 h 21600"/>
              <a:gd name="T2" fmla="*/ 126105386 w 21600"/>
              <a:gd name="T3" fmla="*/ 60692834 h 21600"/>
              <a:gd name="T4" fmla="*/ 0 w 21600"/>
              <a:gd name="T5" fmla="*/ 606928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33CC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0" name="Line 25"/>
          <p:cNvSpPr>
            <a:spLocks noChangeShapeType="1"/>
          </p:cNvSpPr>
          <p:nvPr/>
        </p:nvSpPr>
        <p:spPr bwMode="auto">
          <a:xfrm>
            <a:off x="3429000" y="4876800"/>
            <a:ext cx="776288" cy="1588"/>
          </a:xfrm>
          <a:prstGeom prst="line">
            <a:avLst/>
          </a:prstGeom>
          <a:noFill/>
          <a:ln w="76200">
            <a:solidFill>
              <a:srgbClr val="33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6" name="Oval 26"/>
          <p:cNvSpPr>
            <a:spLocks noChangeArrowheads="1"/>
          </p:cNvSpPr>
          <p:nvPr/>
        </p:nvSpPr>
        <p:spPr bwMode="auto">
          <a:xfrm>
            <a:off x="3048000" y="4038600"/>
            <a:ext cx="1066800" cy="990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658488063"/>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28026"/>
                                        </p:tgtEl>
                                        <p:attrNameLst>
                                          <p:attrName>style.visibility</p:attrName>
                                        </p:attrNameLst>
                                      </p:cBhvr>
                                      <p:to>
                                        <p:strVal val="visible"/>
                                      </p:to>
                                    </p:set>
                                    <p:anim calcmode="lin" valueType="num">
                                      <p:cBhvr>
                                        <p:cTn id="7" dur="5000" fill="hold"/>
                                        <p:tgtEl>
                                          <p:spTgt spid="128026"/>
                                        </p:tgtEl>
                                        <p:attrNameLst>
                                          <p:attrName>ppt_w</p:attrName>
                                        </p:attrNameLst>
                                      </p:cBhvr>
                                      <p:tavLst>
                                        <p:tav tm="0" fmla="#ppt_w*sin(2.5*pi*$)">
                                          <p:val>
                                            <p:fltVal val="0"/>
                                          </p:val>
                                        </p:tav>
                                        <p:tav tm="100000">
                                          <p:val>
                                            <p:fltVal val="1"/>
                                          </p:val>
                                        </p:tav>
                                      </p:tavLst>
                                    </p:anim>
                                    <p:anim calcmode="lin" valueType="num">
                                      <p:cBhvr>
                                        <p:cTn id="8" dur="5000" fill="hold"/>
                                        <p:tgtEl>
                                          <p:spTgt spid="128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lumMod val="60000"/>
                    <a:lumOff val="40000"/>
                  </a:schemeClr>
                </a:solidFill>
              </a:rPr>
              <a:t>Venting</a:t>
            </a:r>
          </a:p>
        </p:txBody>
      </p:sp>
      <p:sp>
        <p:nvSpPr>
          <p:cNvPr id="3" name="Content Placeholder 2"/>
          <p:cNvSpPr>
            <a:spLocks noGrp="1"/>
          </p:cNvSpPr>
          <p:nvPr>
            <p:ph idx="1"/>
          </p:nvPr>
        </p:nvSpPr>
        <p:spPr>
          <a:xfrm>
            <a:off x="1599092" y="2603500"/>
            <a:ext cx="8761412" cy="3416300"/>
          </a:xfrm>
        </p:spPr>
        <p:txBody>
          <a:bodyPr>
            <a:normAutofit/>
          </a:bodyPr>
          <a:lstStyle/>
          <a:p>
            <a:pPr algn="ctr">
              <a:buNone/>
            </a:pPr>
            <a:endParaRPr lang="en-GB" sz="3200" dirty="0"/>
          </a:p>
          <a:p>
            <a:pPr algn="ctr">
              <a:buNone/>
            </a:pPr>
            <a:r>
              <a:rPr lang="fa-IR" sz="3200" dirty="0"/>
              <a:t>فرآیندی که در آن فشار منفی (وکیوم) با فشار اتمسفر هم سطح میشود</a:t>
            </a:r>
            <a:endParaRPr lang="en-US" sz="3200" dirty="0"/>
          </a:p>
        </p:txBody>
      </p:sp>
    </p:spTree>
    <p:extLst>
      <p:ext uri="{BB962C8B-B14F-4D97-AF65-F5344CB8AC3E}">
        <p14:creationId xmlns:p14="http://schemas.microsoft.com/office/powerpoint/2010/main" val="2738398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93" y="921417"/>
            <a:ext cx="8761413" cy="706964"/>
          </a:xfrm>
        </p:spPr>
        <p:txBody>
          <a:bodyPr/>
          <a:lstStyle/>
          <a:p>
            <a:pPr algn="ctr"/>
            <a:r>
              <a:rPr lang="en-US" dirty="0">
                <a:solidFill>
                  <a:schemeClr val="tx2">
                    <a:lumMod val="40000"/>
                    <a:lumOff val="60000"/>
                  </a:schemeClr>
                </a:solidFill>
              </a:rPr>
              <a:t>IOP during Occlusion cycle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478" y="2124328"/>
            <a:ext cx="9151641" cy="4733672"/>
          </a:xfrm>
        </p:spPr>
      </p:pic>
    </p:spTree>
    <p:extLst>
      <p:ext uri="{BB962C8B-B14F-4D97-AF65-F5344CB8AC3E}">
        <p14:creationId xmlns:p14="http://schemas.microsoft.com/office/powerpoint/2010/main" val="2847992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6601A6B-75CE-455B-BA38-2B778E1ED710}"/>
              </a:ext>
            </a:extLst>
          </p:cNvPr>
          <p:cNvSpPr>
            <a:spLocks noGrp="1" noChangeArrowheads="1"/>
          </p:cNvSpPr>
          <p:nvPr>
            <p:ph type="title"/>
          </p:nvPr>
        </p:nvSpPr>
        <p:spPr>
          <a:xfrm>
            <a:off x="1577116" y="1008369"/>
            <a:ext cx="7497762" cy="815975"/>
          </a:xfrm>
        </p:spPr>
        <p:txBody>
          <a:bodyPr/>
          <a:lstStyle/>
          <a:p>
            <a:pPr algn="ctr" eaLnBrk="1" hangingPunct="1"/>
            <a:r>
              <a:rPr lang="en-US" altLang="en-US" sz="4000" dirty="0">
                <a:solidFill>
                  <a:schemeClr val="accent4">
                    <a:lumMod val="60000"/>
                    <a:lumOff val="40000"/>
                  </a:schemeClr>
                </a:solidFill>
              </a:rPr>
              <a:t>Fluidics</a:t>
            </a:r>
            <a:br>
              <a:rPr lang="en-US" altLang="en-US" sz="3200" dirty="0"/>
            </a:br>
            <a:endParaRPr lang="en-US" altLang="en-US" sz="3200" dirty="0"/>
          </a:p>
        </p:txBody>
      </p:sp>
      <p:pic>
        <p:nvPicPr>
          <p:cNvPr id="10243" name="Picture 3" descr="FMS-vs-Legacy-front">
            <a:extLst>
              <a:ext uri="{FF2B5EF4-FFF2-40B4-BE49-F238E27FC236}">
                <a16:creationId xmlns:a16="http://schemas.microsoft.com/office/drawing/2014/main" id="{EFB8DD5A-4088-4909-8612-F7B114A5D0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358" r="4961"/>
          <a:stretch>
            <a:fillRect/>
          </a:stretch>
        </p:blipFill>
        <p:spPr>
          <a:xfrm>
            <a:off x="4852726" y="2480227"/>
            <a:ext cx="4672012" cy="3562350"/>
          </a:xfrm>
          <a:noFill/>
          <a:extLst>
            <a:ext uri="{909E8E84-426E-40DD-AFC4-6F175D3DCCD1}">
              <a14:hiddenFill xmlns:a14="http://schemas.microsoft.com/office/drawing/2010/main">
                <a:solidFill>
                  <a:srgbClr val="FFFFFF"/>
                </a:solidFill>
              </a14:hiddenFill>
            </a:ext>
          </a:extLst>
        </p:spPr>
      </p:pic>
      <p:pic>
        <p:nvPicPr>
          <p:cNvPr id="10246" name="Picture 5" descr="Fldcs Md3">
            <a:extLst>
              <a:ext uri="{FF2B5EF4-FFF2-40B4-BE49-F238E27FC236}">
                <a16:creationId xmlns:a16="http://schemas.microsoft.com/office/drawing/2014/main" id="{9F4E7606-97C1-4E86-B078-AA8AF28AF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520" y="2532614"/>
            <a:ext cx="25892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G_6298">
            <a:extLst>
              <a:ext uri="{FF2B5EF4-FFF2-40B4-BE49-F238E27FC236}">
                <a16:creationId xmlns:a16="http://schemas.microsoft.com/office/drawing/2014/main" id="{9FCB6F69-A107-4EC5-8F7B-05D8138A5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070" t="5042" r="14055" b="26814"/>
          <a:stretch>
            <a:fillRect/>
          </a:stretch>
        </p:blipFill>
        <p:spPr bwMode="auto">
          <a:xfrm>
            <a:off x="2284151" y="2480227"/>
            <a:ext cx="2568575"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BB3FFEE-8E2D-45F7-BE03-B2210E780ADF}"/>
              </a:ext>
            </a:extLst>
          </p:cNvPr>
          <p:cNvSpPr>
            <a:spLocks noGrp="1" noChangeArrowheads="1"/>
          </p:cNvSpPr>
          <p:nvPr>
            <p:ph type="title"/>
          </p:nvPr>
        </p:nvSpPr>
        <p:spPr>
          <a:xfrm>
            <a:off x="2129013" y="838200"/>
            <a:ext cx="7416800" cy="720725"/>
          </a:xfrm>
        </p:spPr>
        <p:txBody>
          <a:bodyPr/>
          <a:lstStyle/>
          <a:p>
            <a:pPr algn="ctr"/>
            <a:r>
              <a:rPr lang="fa-IR" altLang="en-US" sz="4000" dirty="0">
                <a:solidFill>
                  <a:schemeClr val="accent4">
                    <a:lumMod val="60000"/>
                    <a:lumOff val="40000"/>
                  </a:schemeClr>
                </a:solidFill>
              </a:rPr>
              <a:t>کاست</a:t>
            </a:r>
            <a:endParaRPr lang="en-US" altLang="en-US" sz="4000" dirty="0">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38EAE765-9A18-426B-8BE6-67E844D6FDE4}"/>
              </a:ext>
            </a:extLst>
          </p:cNvPr>
          <p:cNvSpPr>
            <a:spLocks noGrp="1"/>
          </p:cNvSpPr>
          <p:nvPr>
            <p:ph idx="1"/>
          </p:nvPr>
        </p:nvSpPr>
        <p:spPr/>
        <p:txBody>
          <a:bodyPr/>
          <a:lstStyle/>
          <a:p>
            <a:pPr marL="0" indent="0">
              <a:buNone/>
              <a:defRPr/>
            </a:pPr>
            <a:r>
              <a:rPr lang="fa-IR" sz="2800" dirty="0"/>
              <a:t>یکبار مصرف</a:t>
            </a:r>
          </a:p>
          <a:p>
            <a:pPr marL="0" indent="0">
              <a:buNone/>
              <a:defRPr/>
            </a:pPr>
            <a:r>
              <a:rPr lang="fa-IR" sz="2800" dirty="0"/>
              <a:t>روزانه</a:t>
            </a:r>
          </a:p>
          <a:p>
            <a:pPr marL="0" indent="0">
              <a:buNone/>
              <a:defRPr/>
            </a:pPr>
            <a:r>
              <a:rPr lang="fa-IR" sz="2800" dirty="0"/>
              <a:t>قابل استریل</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4358-A541-4B8E-ADD8-924D77EE2484}"/>
              </a:ext>
            </a:extLst>
          </p:cNvPr>
          <p:cNvSpPr>
            <a:spLocks noGrp="1"/>
          </p:cNvSpPr>
          <p:nvPr>
            <p:ph type="title"/>
          </p:nvPr>
        </p:nvSpPr>
        <p:spPr/>
        <p:txBody>
          <a:bodyPr/>
          <a:lstStyle/>
          <a:p>
            <a:pPr>
              <a:defRPr/>
            </a:pPr>
            <a:r>
              <a:rPr lang="en-US" i="1" dirty="0">
                <a:solidFill>
                  <a:schemeClr val="accent4">
                    <a:lumMod val="60000"/>
                    <a:lumOff val="40000"/>
                  </a:schemeClr>
                </a:solidFill>
              </a:rPr>
              <a:t>VPS(Vacuum Pressure Sensor)</a:t>
            </a:r>
          </a:p>
        </p:txBody>
      </p:sp>
      <p:sp>
        <p:nvSpPr>
          <p:cNvPr id="3" name="Content Placeholder 2">
            <a:extLst>
              <a:ext uri="{FF2B5EF4-FFF2-40B4-BE49-F238E27FC236}">
                <a16:creationId xmlns:a16="http://schemas.microsoft.com/office/drawing/2014/main" id="{7C4BECB3-09C8-43DC-A8E9-5328B946B34B}"/>
              </a:ext>
            </a:extLst>
          </p:cNvPr>
          <p:cNvSpPr>
            <a:spLocks noGrp="1"/>
          </p:cNvSpPr>
          <p:nvPr>
            <p:ph idx="1"/>
          </p:nvPr>
        </p:nvSpPr>
        <p:spPr>
          <a:xfrm>
            <a:off x="1289179" y="2796447"/>
            <a:ext cx="4583115" cy="3416300"/>
          </a:xfrm>
        </p:spPr>
        <p:txBody>
          <a:bodyPr>
            <a:normAutofit/>
          </a:bodyPr>
          <a:lstStyle/>
          <a:p>
            <a:pPr algn="ctr">
              <a:buFontTx/>
              <a:buNone/>
              <a:defRPr/>
            </a:pPr>
            <a:r>
              <a:rPr lang="fa-IR" sz="2400" dirty="0"/>
              <a:t>سنسور وکیوم، میزان وکیوم را به دقت مانیتور میکند و بلافاصله و به سرعت فرمان جبران خلأ ایجاد شده را میدهد.</a:t>
            </a:r>
            <a:endParaRPr lang="en-US" sz="2400" dirty="0"/>
          </a:p>
        </p:txBody>
      </p:sp>
      <p:pic>
        <p:nvPicPr>
          <p:cNvPr id="18436" name="Picture 5" descr="Untitled4.jpg">
            <a:extLst>
              <a:ext uri="{FF2B5EF4-FFF2-40B4-BE49-F238E27FC236}">
                <a16:creationId xmlns:a16="http://schemas.microsoft.com/office/drawing/2014/main" id="{E91C7608-81FC-4899-9469-AB4B2486468E}"/>
              </a:ext>
            </a:extLst>
          </p:cNvPr>
          <p:cNvPicPr>
            <a:picLocks noChangeAspect="1"/>
          </p:cNvPicPr>
          <p:nvPr/>
        </p:nvPicPr>
        <p:blipFill>
          <a:blip r:embed="rId2">
            <a:extLst>
              <a:ext uri="{28A0092B-C50C-407E-A947-70E740481C1C}">
                <a14:useLocalDpi xmlns:a14="http://schemas.microsoft.com/office/drawing/2010/main" val="0"/>
              </a:ext>
            </a:extLst>
          </a:blip>
          <a:srcRect t="45174" r="55684"/>
          <a:stretch>
            <a:fillRect/>
          </a:stretch>
        </p:blipFill>
        <p:spPr bwMode="auto">
          <a:xfrm>
            <a:off x="6753837" y="3109914"/>
            <a:ext cx="3029054" cy="29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3658-28C8-478F-8905-25B9B65AEFD8}"/>
              </a:ext>
            </a:extLst>
          </p:cNvPr>
          <p:cNvSpPr>
            <a:spLocks noGrp="1"/>
          </p:cNvSpPr>
          <p:nvPr>
            <p:ph type="title"/>
          </p:nvPr>
        </p:nvSpPr>
        <p:spPr/>
        <p:txBody>
          <a:bodyPr/>
          <a:lstStyle/>
          <a:p>
            <a:pPr>
              <a:defRPr/>
            </a:pPr>
            <a:r>
              <a:rPr lang="en-US" i="1" dirty="0">
                <a:solidFill>
                  <a:schemeClr val="accent4">
                    <a:lumMod val="60000"/>
                    <a:lumOff val="40000"/>
                  </a:schemeClr>
                </a:solidFill>
              </a:rPr>
              <a:t>IPS(Irrigation Pressure Sensor)</a:t>
            </a:r>
          </a:p>
        </p:txBody>
      </p:sp>
      <p:sp>
        <p:nvSpPr>
          <p:cNvPr id="3" name="Content Placeholder 2">
            <a:extLst>
              <a:ext uri="{FF2B5EF4-FFF2-40B4-BE49-F238E27FC236}">
                <a16:creationId xmlns:a16="http://schemas.microsoft.com/office/drawing/2014/main" id="{95A6D967-F0BD-407C-BE9F-00108BCDD8B6}"/>
              </a:ext>
            </a:extLst>
          </p:cNvPr>
          <p:cNvSpPr>
            <a:spLocks noGrp="1"/>
          </p:cNvSpPr>
          <p:nvPr>
            <p:ph idx="1"/>
          </p:nvPr>
        </p:nvSpPr>
        <p:spPr>
          <a:xfrm>
            <a:off x="1154953" y="2712557"/>
            <a:ext cx="4348223" cy="3416300"/>
          </a:xfrm>
        </p:spPr>
        <p:txBody>
          <a:bodyPr>
            <a:normAutofit/>
          </a:bodyPr>
          <a:lstStyle/>
          <a:p>
            <a:pPr marL="0" indent="0" algn="ctr">
              <a:buNone/>
              <a:defRPr/>
            </a:pPr>
            <a:r>
              <a:rPr lang="fa-IR" sz="2400" dirty="0"/>
              <a:t>سنسور ایریگیشن میزان مایع ورودی را به دقت مانیتور کرده و در صورت پایین بودن میزان فلو در لاین ایریگیشن یا قطع کامل آن یا اتمام سرم، دستور قطع ساکشن را میدهد.</a:t>
            </a:r>
            <a:endParaRPr lang="en-US" sz="2400" dirty="0"/>
          </a:p>
        </p:txBody>
      </p:sp>
      <p:pic>
        <p:nvPicPr>
          <p:cNvPr id="4" name="Picture 6" descr="cassette">
            <a:extLst>
              <a:ext uri="{FF2B5EF4-FFF2-40B4-BE49-F238E27FC236}">
                <a16:creationId xmlns:a16="http://schemas.microsoft.com/office/drawing/2014/main" id="{721511CE-5C0F-4290-A20A-60C5DBF8690D}"/>
              </a:ext>
            </a:extLst>
          </p:cNvPr>
          <p:cNvPicPr>
            <a:picLocks noChangeAspect="1" noChangeArrowheads="1"/>
          </p:cNvPicPr>
          <p:nvPr/>
        </p:nvPicPr>
        <p:blipFill>
          <a:blip r:embed="rId2">
            <a:lum bright="24000" contrast="72000"/>
            <a:extLst>
              <a:ext uri="{28A0092B-C50C-407E-A947-70E740481C1C}">
                <a14:useLocalDpi xmlns:a14="http://schemas.microsoft.com/office/drawing/2010/main" val="0"/>
              </a:ext>
            </a:extLst>
          </a:blip>
          <a:srcRect/>
          <a:stretch>
            <a:fillRect/>
          </a:stretch>
        </p:blipFill>
        <p:spPr bwMode="auto">
          <a:xfrm>
            <a:off x="6542015" y="3328457"/>
            <a:ext cx="35052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7">
            <a:extLst>
              <a:ext uri="{FF2B5EF4-FFF2-40B4-BE49-F238E27FC236}">
                <a16:creationId xmlns:a16="http://schemas.microsoft.com/office/drawing/2014/main" id="{21D75064-E38E-41A2-94A5-F0055C0B298C}"/>
              </a:ext>
            </a:extLst>
          </p:cNvPr>
          <p:cNvSpPr>
            <a:spLocks noChangeArrowheads="1"/>
          </p:cNvSpPr>
          <p:nvPr/>
        </p:nvSpPr>
        <p:spPr bwMode="auto">
          <a:xfrm>
            <a:off x="6781800" y="4343400"/>
            <a:ext cx="914400" cy="914400"/>
          </a:xfrm>
          <a:prstGeom prst="ellipse">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endParaRPr lang="fa-IR" altLang="fa-I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157F5D3-633E-4C8F-8BEB-2308815ED2D5}"/>
              </a:ext>
            </a:extLst>
          </p:cNvPr>
          <p:cNvSpPr>
            <a:spLocks noGrp="1" noChangeArrowheads="1"/>
          </p:cNvSpPr>
          <p:nvPr>
            <p:ph type="title"/>
          </p:nvPr>
        </p:nvSpPr>
        <p:spPr/>
        <p:txBody>
          <a:bodyPr/>
          <a:lstStyle/>
          <a:p>
            <a:pPr algn="ctr" eaLnBrk="1" hangingPunct="1">
              <a:defRPr/>
            </a:pPr>
            <a:r>
              <a:rPr lang="fa-IR" i="1" dirty="0">
                <a:solidFill>
                  <a:schemeClr val="accent4">
                    <a:lumMod val="60000"/>
                    <a:lumOff val="40000"/>
                  </a:schemeClr>
                </a:solidFill>
              </a:rPr>
              <a:t>نوع حرکت تیپ </a:t>
            </a:r>
            <a:endParaRPr lang="en-US" i="1" dirty="0">
              <a:solidFill>
                <a:schemeClr val="accent4">
                  <a:lumMod val="60000"/>
                  <a:lumOff val="40000"/>
                </a:schemeClr>
              </a:solidFill>
            </a:endParaRPr>
          </a:p>
        </p:txBody>
      </p:sp>
      <p:sp>
        <p:nvSpPr>
          <p:cNvPr id="11267" name="Rectangle 5">
            <a:extLst>
              <a:ext uri="{FF2B5EF4-FFF2-40B4-BE49-F238E27FC236}">
                <a16:creationId xmlns:a16="http://schemas.microsoft.com/office/drawing/2014/main" id="{105C9B4B-DE52-475B-8747-527B23EBD4E7}"/>
              </a:ext>
            </a:extLst>
          </p:cNvPr>
          <p:cNvSpPr>
            <a:spLocks noGrp="1" noChangeArrowheads="1"/>
          </p:cNvSpPr>
          <p:nvPr>
            <p:ph sz="half" idx="2"/>
          </p:nvPr>
        </p:nvSpPr>
        <p:spPr>
          <a:xfrm>
            <a:off x="517321" y="2786543"/>
            <a:ext cx="9144000" cy="3733800"/>
          </a:xfrm>
        </p:spPr>
        <p:txBody>
          <a:bodyPr/>
          <a:lstStyle/>
          <a:p>
            <a:pPr marL="0" indent="0">
              <a:buNone/>
              <a:defRPr/>
            </a:pPr>
            <a:r>
              <a:rPr lang="fa-IR" sz="3200" dirty="0"/>
              <a:t>حرکت جلو عقب </a:t>
            </a:r>
            <a:r>
              <a:rPr lang="en-US" sz="3200" dirty="0"/>
              <a:t>(straight)</a:t>
            </a:r>
            <a:endParaRPr lang="fa-IR" sz="3200" dirty="0"/>
          </a:p>
          <a:p>
            <a:pPr marL="0" indent="0">
              <a:buNone/>
              <a:defRPr/>
            </a:pPr>
            <a:endParaRPr lang="en-US" sz="3200" dirty="0"/>
          </a:p>
          <a:p>
            <a:pPr marL="0" indent="0">
              <a:buNone/>
              <a:defRPr/>
            </a:pPr>
            <a:r>
              <a:rPr lang="fa-IR" sz="3200" dirty="0"/>
              <a:t>حرکت چرخشی </a:t>
            </a:r>
            <a:r>
              <a:rPr lang="en-US" sz="3200" dirty="0"/>
              <a:t>(Torsional)</a:t>
            </a:r>
          </a:p>
          <a:p>
            <a:pPr marL="0" indent="0">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7778F67-983F-4B4A-B126-1BEF450FB0A3}"/>
              </a:ext>
            </a:extLst>
          </p:cNvPr>
          <p:cNvSpPr>
            <a:spLocks noGrp="1" noChangeArrowheads="1"/>
          </p:cNvSpPr>
          <p:nvPr>
            <p:ph type="title"/>
          </p:nvPr>
        </p:nvSpPr>
        <p:spPr/>
        <p:txBody>
          <a:bodyPr/>
          <a:lstStyle/>
          <a:p>
            <a:pPr algn="ctr" eaLnBrk="1" hangingPunct="1">
              <a:defRPr/>
            </a:pPr>
            <a:r>
              <a:rPr lang="fa-IR" i="1" dirty="0">
                <a:solidFill>
                  <a:schemeClr val="accent4">
                    <a:lumMod val="60000"/>
                    <a:lumOff val="40000"/>
                  </a:schemeClr>
                </a:solidFill>
              </a:rPr>
              <a:t>سایر خصوصیات</a:t>
            </a:r>
            <a:endParaRPr lang="en-US" i="1" dirty="0">
              <a:solidFill>
                <a:schemeClr val="accent4">
                  <a:lumMod val="60000"/>
                  <a:lumOff val="40000"/>
                </a:schemeClr>
              </a:solidFill>
            </a:endParaRPr>
          </a:p>
        </p:txBody>
      </p:sp>
      <p:sp>
        <p:nvSpPr>
          <p:cNvPr id="12291" name="Rectangle 3">
            <a:extLst>
              <a:ext uri="{FF2B5EF4-FFF2-40B4-BE49-F238E27FC236}">
                <a16:creationId xmlns:a16="http://schemas.microsoft.com/office/drawing/2014/main" id="{C8E67765-2D25-42EA-B922-B8848DD87C44}"/>
              </a:ext>
            </a:extLst>
          </p:cNvPr>
          <p:cNvSpPr>
            <a:spLocks noGrp="1" noChangeArrowheads="1"/>
          </p:cNvSpPr>
          <p:nvPr>
            <p:ph type="body" idx="1"/>
          </p:nvPr>
        </p:nvSpPr>
        <p:spPr>
          <a:xfrm>
            <a:off x="1154953" y="2297186"/>
            <a:ext cx="8686800" cy="4114800"/>
          </a:xfrm>
        </p:spPr>
        <p:txBody>
          <a:bodyPr>
            <a:normAutofit/>
          </a:bodyPr>
          <a:lstStyle/>
          <a:p>
            <a:pPr eaLnBrk="1" hangingPunct="1">
              <a:buFontTx/>
              <a:buNone/>
              <a:defRPr/>
            </a:pPr>
            <a:r>
              <a:rPr lang="fa-IR" sz="2400" dirty="0"/>
              <a:t>پدال (با سیم و بدون سیم)</a:t>
            </a:r>
          </a:p>
          <a:p>
            <a:pPr eaLnBrk="1" hangingPunct="1">
              <a:buFontTx/>
              <a:buNone/>
              <a:defRPr/>
            </a:pPr>
            <a:r>
              <a:rPr lang="fa-IR" sz="2400" dirty="0"/>
              <a:t>قابلیت تغییر شتاب پمپ</a:t>
            </a:r>
          </a:p>
          <a:p>
            <a:pPr eaLnBrk="1" hangingPunct="1">
              <a:buFontTx/>
              <a:buNone/>
              <a:defRPr/>
            </a:pPr>
            <a:r>
              <a:rPr lang="fa-IR" sz="2400" dirty="0"/>
              <a:t>فیکوی هوشمند</a:t>
            </a:r>
          </a:p>
          <a:p>
            <a:pPr eaLnBrk="1" hangingPunct="1">
              <a:buFontTx/>
              <a:buNone/>
              <a:defRPr/>
            </a:pPr>
            <a:r>
              <a:rPr lang="fa-IR" sz="2400" dirty="0"/>
              <a:t>باطری پشتیبان</a:t>
            </a:r>
          </a:p>
          <a:p>
            <a:pPr eaLnBrk="1" hangingPunct="1">
              <a:buFontTx/>
              <a:buNone/>
              <a:defRPr/>
            </a:pPr>
            <a:r>
              <a:rPr lang="fa-IR" sz="2400" dirty="0"/>
              <a:t>اکتیو فلوییدیک</a:t>
            </a:r>
          </a:p>
          <a:p>
            <a:pPr eaLnBrk="1" hangingPunct="1">
              <a:buFontTx/>
              <a:buNone/>
              <a:defRPr/>
            </a:pPr>
            <a:r>
              <a:rPr lang="fa-IR" sz="2400" dirty="0"/>
              <a:t>ویترکتومی قدامی (پنوماتیک یا الکتریکال)</a:t>
            </a:r>
            <a:endParaRPr lang="en-US"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6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64" name="Rectangle 4"/>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65" name="Rectangle 5"/>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766" name="Group 6"/>
          <p:cNvGrpSpPr>
            <a:grpSpLocks/>
          </p:cNvGrpSpPr>
          <p:nvPr/>
        </p:nvGrpSpPr>
        <p:grpSpPr bwMode="auto">
          <a:xfrm>
            <a:off x="1868488" y="3810001"/>
            <a:ext cx="1776412" cy="2989263"/>
            <a:chOff x="217" y="2400"/>
            <a:chExt cx="1119" cy="1883"/>
          </a:xfrm>
        </p:grpSpPr>
        <p:grpSp>
          <p:nvGrpSpPr>
            <p:cNvPr id="245767" name="Group 7"/>
            <p:cNvGrpSpPr>
              <a:grpSpLocks/>
            </p:cNvGrpSpPr>
            <p:nvPr/>
          </p:nvGrpSpPr>
          <p:grpSpPr bwMode="auto">
            <a:xfrm>
              <a:off x="217" y="3018"/>
              <a:ext cx="1119" cy="1260"/>
              <a:chOff x="217" y="3018"/>
              <a:chExt cx="1119" cy="1260"/>
            </a:xfrm>
          </p:grpSpPr>
          <p:grpSp>
            <p:nvGrpSpPr>
              <p:cNvPr id="245768" name="Group 8"/>
              <p:cNvGrpSpPr>
                <a:grpSpLocks/>
              </p:cNvGrpSpPr>
              <p:nvPr/>
            </p:nvGrpSpPr>
            <p:grpSpPr bwMode="auto">
              <a:xfrm>
                <a:off x="217" y="3069"/>
                <a:ext cx="714" cy="1194"/>
                <a:chOff x="217" y="3069"/>
                <a:chExt cx="714" cy="1194"/>
              </a:xfrm>
            </p:grpSpPr>
            <p:sp>
              <p:nvSpPr>
                <p:cNvPr id="245769" name="Line 9"/>
                <p:cNvSpPr>
                  <a:spLocks noChangeShapeType="1"/>
                </p:cNvSpPr>
                <p:nvPr/>
              </p:nvSpPr>
              <p:spPr bwMode="auto">
                <a:xfrm>
                  <a:off x="517" y="3075"/>
                  <a:ext cx="234"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0" name="Line 10"/>
                <p:cNvSpPr>
                  <a:spLocks noChangeShapeType="1"/>
                </p:cNvSpPr>
                <p:nvPr/>
              </p:nvSpPr>
              <p:spPr bwMode="auto">
                <a:xfrm flipV="1">
                  <a:off x="433" y="3069"/>
                  <a:ext cx="305" cy="275"/>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1" name="Line 11"/>
                <p:cNvSpPr>
                  <a:spLocks noChangeShapeType="1"/>
                </p:cNvSpPr>
                <p:nvPr/>
              </p:nvSpPr>
              <p:spPr bwMode="auto">
                <a:xfrm>
                  <a:off x="424" y="3351"/>
                  <a:ext cx="434" cy="496"/>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2" name="Line 12"/>
                <p:cNvSpPr>
                  <a:spLocks noChangeShapeType="1"/>
                </p:cNvSpPr>
                <p:nvPr/>
              </p:nvSpPr>
              <p:spPr bwMode="auto">
                <a:xfrm flipV="1">
                  <a:off x="217" y="3834"/>
                  <a:ext cx="632" cy="429"/>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3" name="Line 13"/>
                <p:cNvSpPr>
                  <a:spLocks noChangeShapeType="1"/>
                </p:cNvSpPr>
                <p:nvPr/>
              </p:nvSpPr>
              <p:spPr bwMode="auto">
                <a:xfrm>
                  <a:off x="313" y="3870"/>
                  <a:ext cx="618" cy="37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4" name="Line 14"/>
                <p:cNvSpPr>
                  <a:spLocks noChangeShapeType="1"/>
                </p:cNvSpPr>
                <p:nvPr/>
              </p:nvSpPr>
              <p:spPr bwMode="auto">
                <a:xfrm flipV="1">
                  <a:off x="301" y="3320"/>
                  <a:ext cx="481" cy="543"/>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5" name="Line 15"/>
                <p:cNvSpPr>
                  <a:spLocks noChangeShapeType="1"/>
                </p:cNvSpPr>
                <p:nvPr/>
              </p:nvSpPr>
              <p:spPr bwMode="auto">
                <a:xfrm>
                  <a:off x="517" y="3089"/>
                  <a:ext cx="278" cy="246"/>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776" name="Line 16"/>
              <p:cNvSpPr>
                <a:spLocks noChangeShapeType="1"/>
              </p:cNvSpPr>
              <p:nvPr/>
            </p:nvSpPr>
            <p:spPr bwMode="auto">
              <a:xfrm flipV="1">
                <a:off x="947" y="3758"/>
                <a:ext cx="244" cy="52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7" name="Line 17"/>
              <p:cNvSpPr>
                <a:spLocks noChangeShapeType="1"/>
              </p:cNvSpPr>
              <p:nvPr/>
            </p:nvSpPr>
            <p:spPr bwMode="auto">
              <a:xfrm>
                <a:off x="837" y="3361"/>
                <a:ext cx="360" cy="405"/>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8" name="Line 18"/>
              <p:cNvSpPr>
                <a:spLocks noChangeShapeType="1"/>
              </p:cNvSpPr>
              <p:nvPr/>
            </p:nvSpPr>
            <p:spPr bwMode="auto">
              <a:xfrm flipV="1">
                <a:off x="840" y="3027"/>
                <a:ext cx="63" cy="334"/>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79" name="Line 19"/>
              <p:cNvSpPr>
                <a:spLocks noChangeShapeType="1"/>
              </p:cNvSpPr>
              <p:nvPr/>
            </p:nvSpPr>
            <p:spPr bwMode="auto">
              <a:xfrm flipV="1">
                <a:off x="791" y="3018"/>
                <a:ext cx="128" cy="77"/>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0" name="Line 20"/>
              <p:cNvSpPr>
                <a:spLocks noChangeShapeType="1"/>
              </p:cNvSpPr>
              <p:nvPr/>
            </p:nvSpPr>
            <p:spPr bwMode="auto">
              <a:xfrm>
                <a:off x="793" y="3094"/>
                <a:ext cx="209" cy="187"/>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1" name="Line 21"/>
              <p:cNvSpPr>
                <a:spLocks noChangeShapeType="1"/>
              </p:cNvSpPr>
              <p:nvPr/>
            </p:nvSpPr>
            <p:spPr bwMode="auto">
              <a:xfrm flipV="1">
                <a:off x="909" y="3281"/>
                <a:ext cx="77" cy="592"/>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2" name="Line 22"/>
              <p:cNvSpPr>
                <a:spLocks noChangeShapeType="1"/>
              </p:cNvSpPr>
              <p:nvPr/>
            </p:nvSpPr>
            <p:spPr bwMode="auto">
              <a:xfrm>
                <a:off x="908" y="3869"/>
                <a:ext cx="428" cy="231"/>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783" name="Group 23"/>
            <p:cNvGrpSpPr>
              <a:grpSpLocks/>
            </p:cNvGrpSpPr>
            <p:nvPr/>
          </p:nvGrpSpPr>
          <p:grpSpPr bwMode="auto">
            <a:xfrm>
              <a:off x="234" y="2422"/>
              <a:ext cx="1053" cy="1861"/>
              <a:chOff x="234" y="2422"/>
              <a:chExt cx="1053" cy="1861"/>
            </a:xfrm>
          </p:grpSpPr>
          <p:sp>
            <p:nvSpPr>
              <p:cNvPr id="245784" name="Line 24"/>
              <p:cNvSpPr>
                <a:spLocks noChangeShapeType="1"/>
              </p:cNvSpPr>
              <p:nvPr/>
            </p:nvSpPr>
            <p:spPr bwMode="auto">
              <a:xfrm flipV="1">
                <a:off x="234" y="2422"/>
                <a:ext cx="367" cy="1853"/>
              </a:xfrm>
              <a:prstGeom prst="line">
                <a:avLst/>
              </a:prstGeom>
              <a:noFill/>
              <a:ln w="1270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5" name="Line 25"/>
              <p:cNvSpPr>
                <a:spLocks noChangeShapeType="1"/>
              </p:cNvSpPr>
              <p:nvPr/>
            </p:nvSpPr>
            <p:spPr bwMode="auto">
              <a:xfrm>
                <a:off x="691" y="2550"/>
                <a:ext cx="208" cy="1661"/>
              </a:xfrm>
              <a:prstGeom prst="line">
                <a:avLst/>
              </a:prstGeom>
              <a:noFill/>
              <a:ln w="1270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6" name="Line 26"/>
              <p:cNvSpPr>
                <a:spLocks noChangeShapeType="1"/>
              </p:cNvSpPr>
              <p:nvPr/>
            </p:nvSpPr>
            <p:spPr bwMode="auto">
              <a:xfrm flipV="1">
                <a:off x="975" y="4061"/>
                <a:ext cx="303" cy="222"/>
              </a:xfrm>
              <a:prstGeom prst="line">
                <a:avLst/>
              </a:prstGeom>
              <a:noFill/>
              <a:ln w="1270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7" name="Line 27"/>
              <p:cNvSpPr>
                <a:spLocks noChangeShapeType="1"/>
              </p:cNvSpPr>
              <p:nvPr/>
            </p:nvSpPr>
            <p:spPr bwMode="auto">
              <a:xfrm>
                <a:off x="745" y="2537"/>
                <a:ext cx="542" cy="1536"/>
              </a:xfrm>
              <a:prstGeom prst="line">
                <a:avLst/>
              </a:prstGeom>
              <a:noFill/>
              <a:ln w="1270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8" name="Line 28"/>
              <p:cNvSpPr>
                <a:spLocks noChangeShapeType="1"/>
              </p:cNvSpPr>
              <p:nvPr/>
            </p:nvSpPr>
            <p:spPr bwMode="auto">
              <a:xfrm>
                <a:off x="236" y="4237"/>
                <a:ext cx="671" cy="9"/>
              </a:xfrm>
              <a:prstGeom prst="line">
                <a:avLst/>
              </a:prstGeom>
              <a:noFill/>
              <a:ln w="1270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789" name="Oval 29"/>
            <p:cNvSpPr>
              <a:spLocks noChangeArrowheads="1"/>
            </p:cNvSpPr>
            <p:nvPr/>
          </p:nvSpPr>
          <p:spPr bwMode="auto">
            <a:xfrm>
              <a:off x="528" y="2400"/>
              <a:ext cx="313" cy="21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790" name="Group 30"/>
          <p:cNvGrpSpPr>
            <a:grpSpLocks/>
          </p:cNvGrpSpPr>
          <p:nvPr/>
        </p:nvGrpSpPr>
        <p:grpSpPr bwMode="auto">
          <a:xfrm>
            <a:off x="3046413" y="1752601"/>
            <a:ext cx="7370762" cy="4398963"/>
            <a:chOff x="959" y="789"/>
            <a:chExt cx="4643" cy="3086"/>
          </a:xfrm>
        </p:grpSpPr>
        <p:grpSp>
          <p:nvGrpSpPr>
            <p:cNvPr id="245791" name="Group 31"/>
            <p:cNvGrpSpPr>
              <a:grpSpLocks/>
            </p:cNvGrpSpPr>
            <p:nvPr/>
          </p:nvGrpSpPr>
          <p:grpSpPr bwMode="auto">
            <a:xfrm>
              <a:off x="3350" y="789"/>
              <a:ext cx="2252" cy="3086"/>
              <a:chOff x="3350" y="789"/>
              <a:chExt cx="2252" cy="3086"/>
            </a:xfrm>
          </p:grpSpPr>
          <p:sp>
            <p:nvSpPr>
              <p:cNvPr id="245792" name="Arc 32"/>
              <p:cNvSpPr>
                <a:spLocks/>
              </p:cNvSpPr>
              <p:nvPr/>
            </p:nvSpPr>
            <p:spPr bwMode="auto">
              <a:xfrm>
                <a:off x="4222" y="789"/>
                <a:ext cx="1380" cy="3086"/>
              </a:xfrm>
              <a:custGeom>
                <a:avLst/>
                <a:gdLst>
                  <a:gd name="G0" fmla="+- 0 0 0"/>
                  <a:gd name="G1" fmla="+- 21132 0 0"/>
                  <a:gd name="G2" fmla="+- 21600 0 0"/>
                  <a:gd name="T0" fmla="*/ 4474 w 21600"/>
                  <a:gd name="T1" fmla="*/ 0 h 41995"/>
                  <a:gd name="T2" fmla="*/ 5593 w 21600"/>
                  <a:gd name="T3" fmla="*/ 41995 h 41995"/>
                  <a:gd name="T4" fmla="*/ 0 w 21600"/>
                  <a:gd name="T5" fmla="*/ 21132 h 41995"/>
                </a:gdLst>
                <a:ahLst/>
                <a:cxnLst>
                  <a:cxn ang="0">
                    <a:pos x="T0" y="T1"/>
                  </a:cxn>
                  <a:cxn ang="0">
                    <a:pos x="T2" y="T3"/>
                  </a:cxn>
                  <a:cxn ang="0">
                    <a:pos x="T4" y="T5"/>
                  </a:cxn>
                </a:cxnLst>
                <a:rect l="0" t="0" r="r" b="b"/>
                <a:pathLst>
                  <a:path w="21600" h="41995" fill="none" extrusionOk="0">
                    <a:moveTo>
                      <a:pt x="4473" y="0"/>
                    </a:moveTo>
                    <a:cubicBezTo>
                      <a:pt x="14457" y="2114"/>
                      <a:pt x="21600" y="10926"/>
                      <a:pt x="21600" y="21132"/>
                    </a:cubicBezTo>
                    <a:cubicBezTo>
                      <a:pt x="21600" y="30907"/>
                      <a:pt x="15034" y="39464"/>
                      <a:pt x="5593" y="41995"/>
                    </a:cubicBezTo>
                  </a:path>
                  <a:path w="21600" h="41995" stroke="0" extrusionOk="0">
                    <a:moveTo>
                      <a:pt x="4473" y="0"/>
                    </a:moveTo>
                    <a:cubicBezTo>
                      <a:pt x="14457" y="2114"/>
                      <a:pt x="21600" y="10926"/>
                      <a:pt x="21600" y="21132"/>
                    </a:cubicBezTo>
                    <a:cubicBezTo>
                      <a:pt x="21600" y="30907"/>
                      <a:pt x="15034" y="39464"/>
                      <a:pt x="5593" y="41995"/>
                    </a:cubicBezTo>
                    <a:lnTo>
                      <a:pt x="0" y="21132"/>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3" name="Arc 33"/>
              <p:cNvSpPr>
                <a:spLocks/>
              </p:cNvSpPr>
              <p:nvPr/>
            </p:nvSpPr>
            <p:spPr bwMode="auto">
              <a:xfrm>
                <a:off x="3827" y="988"/>
                <a:ext cx="1192" cy="2651"/>
              </a:xfrm>
              <a:custGeom>
                <a:avLst/>
                <a:gdLst>
                  <a:gd name="G0" fmla="+- 0 0 0"/>
                  <a:gd name="G1" fmla="+- 21132 0 0"/>
                  <a:gd name="G2" fmla="+- 21600 0 0"/>
                  <a:gd name="T0" fmla="*/ 4472 w 21600"/>
                  <a:gd name="T1" fmla="*/ 0 h 41997"/>
                  <a:gd name="T2" fmla="*/ 5586 w 21600"/>
                  <a:gd name="T3" fmla="*/ 41997 h 41997"/>
                  <a:gd name="T4" fmla="*/ 0 w 21600"/>
                  <a:gd name="T5" fmla="*/ 21132 h 41997"/>
                </a:gdLst>
                <a:ahLst/>
                <a:cxnLst>
                  <a:cxn ang="0">
                    <a:pos x="T0" y="T1"/>
                  </a:cxn>
                  <a:cxn ang="0">
                    <a:pos x="T2" y="T3"/>
                  </a:cxn>
                  <a:cxn ang="0">
                    <a:pos x="T4" y="T5"/>
                  </a:cxn>
                </a:cxnLst>
                <a:rect l="0" t="0" r="r" b="b"/>
                <a:pathLst>
                  <a:path w="21600" h="41997" fill="none" extrusionOk="0">
                    <a:moveTo>
                      <a:pt x="4471" y="0"/>
                    </a:moveTo>
                    <a:cubicBezTo>
                      <a:pt x="14456" y="2112"/>
                      <a:pt x="21600" y="10926"/>
                      <a:pt x="21600" y="21132"/>
                    </a:cubicBezTo>
                    <a:cubicBezTo>
                      <a:pt x="21600" y="30909"/>
                      <a:pt x="15031" y="39468"/>
                      <a:pt x="5586" y="41997"/>
                    </a:cubicBezTo>
                  </a:path>
                  <a:path w="21600" h="41997" stroke="0" extrusionOk="0">
                    <a:moveTo>
                      <a:pt x="4471" y="0"/>
                    </a:moveTo>
                    <a:cubicBezTo>
                      <a:pt x="14456" y="2112"/>
                      <a:pt x="21600" y="10926"/>
                      <a:pt x="21600" y="21132"/>
                    </a:cubicBezTo>
                    <a:cubicBezTo>
                      <a:pt x="21600" y="30909"/>
                      <a:pt x="15031" y="39468"/>
                      <a:pt x="5586" y="41997"/>
                    </a:cubicBezTo>
                    <a:lnTo>
                      <a:pt x="0" y="21132"/>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4" name="Arc 34"/>
              <p:cNvSpPr>
                <a:spLocks/>
              </p:cNvSpPr>
              <p:nvPr/>
            </p:nvSpPr>
            <p:spPr bwMode="auto">
              <a:xfrm>
                <a:off x="3350" y="1218"/>
                <a:ext cx="1108" cy="2235"/>
              </a:xfrm>
              <a:custGeom>
                <a:avLst/>
                <a:gdLst>
                  <a:gd name="G0" fmla="+- 0 0 0"/>
                  <a:gd name="G1" fmla="+- 21208 0 0"/>
                  <a:gd name="G2" fmla="+- 21600 0 0"/>
                  <a:gd name="T0" fmla="*/ 4095 w 21600"/>
                  <a:gd name="T1" fmla="*/ 0 h 42073"/>
                  <a:gd name="T2" fmla="*/ 5585 w 21600"/>
                  <a:gd name="T3" fmla="*/ 42073 h 42073"/>
                  <a:gd name="T4" fmla="*/ 0 w 21600"/>
                  <a:gd name="T5" fmla="*/ 21208 h 42073"/>
                </a:gdLst>
                <a:ahLst/>
                <a:cxnLst>
                  <a:cxn ang="0">
                    <a:pos x="T0" y="T1"/>
                  </a:cxn>
                  <a:cxn ang="0">
                    <a:pos x="T2" y="T3"/>
                  </a:cxn>
                  <a:cxn ang="0">
                    <a:pos x="T4" y="T5"/>
                  </a:cxn>
                </a:cxnLst>
                <a:rect l="0" t="0" r="r" b="b"/>
                <a:pathLst>
                  <a:path w="21600" h="42073" fill="none" extrusionOk="0">
                    <a:moveTo>
                      <a:pt x="4095" y="-1"/>
                    </a:moveTo>
                    <a:cubicBezTo>
                      <a:pt x="14257" y="1962"/>
                      <a:pt x="21600" y="10857"/>
                      <a:pt x="21600" y="21208"/>
                    </a:cubicBezTo>
                    <a:cubicBezTo>
                      <a:pt x="21600" y="30986"/>
                      <a:pt x="15030" y="39545"/>
                      <a:pt x="5585" y="42073"/>
                    </a:cubicBezTo>
                  </a:path>
                  <a:path w="21600" h="42073" stroke="0" extrusionOk="0">
                    <a:moveTo>
                      <a:pt x="4095" y="-1"/>
                    </a:moveTo>
                    <a:cubicBezTo>
                      <a:pt x="14257" y="1962"/>
                      <a:pt x="21600" y="10857"/>
                      <a:pt x="21600" y="21208"/>
                    </a:cubicBezTo>
                    <a:cubicBezTo>
                      <a:pt x="21600" y="30986"/>
                      <a:pt x="15030" y="39545"/>
                      <a:pt x="5585" y="42073"/>
                    </a:cubicBezTo>
                    <a:lnTo>
                      <a:pt x="0" y="21208"/>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795" name="Group 35"/>
            <p:cNvGrpSpPr>
              <a:grpSpLocks/>
            </p:cNvGrpSpPr>
            <p:nvPr/>
          </p:nvGrpSpPr>
          <p:grpSpPr bwMode="auto">
            <a:xfrm>
              <a:off x="2055" y="1374"/>
              <a:ext cx="1899" cy="2040"/>
              <a:chOff x="2055" y="1374"/>
              <a:chExt cx="1899" cy="2040"/>
            </a:xfrm>
          </p:grpSpPr>
          <p:sp>
            <p:nvSpPr>
              <p:cNvPr id="245796" name="Arc 36"/>
              <p:cNvSpPr>
                <a:spLocks/>
              </p:cNvSpPr>
              <p:nvPr/>
            </p:nvSpPr>
            <p:spPr bwMode="auto">
              <a:xfrm>
                <a:off x="2790" y="1374"/>
                <a:ext cx="1164" cy="2040"/>
              </a:xfrm>
              <a:custGeom>
                <a:avLst/>
                <a:gdLst>
                  <a:gd name="G0" fmla="+- 0 0 0"/>
                  <a:gd name="G1" fmla="+- 21204 0 0"/>
                  <a:gd name="G2" fmla="+- 21600 0 0"/>
                  <a:gd name="T0" fmla="*/ 4117 w 21600"/>
                  <a:gd name="T1" fmla="*/ 0 h 42068"/>
                  <a:gd name="T2" fmla="*/ 5590 w 21600"/>
                  <a:gd name="T3" fmla="*/ 42068 h 42068"/>
                  <a:gd name="T4" fmla="*/ 0 w 21600"/>
                  <a:gd name="T5" fmla="*/ 21204 h 42068"/>
                </a:gdLst>
                <a:ahLst/>
                <a:cxnLst>
                  <a:cxn ang="0">
                    <a:pos x="T0" y="T1"/>
                  </a:cxn>
                  <a:cxn ang="0">
                    <a:pos x="T2" y="T3"/>
                  </a:cxn>
                  <a:cxn ang="0">
                    <a:pos x="T4" y="T5"/>
                  </a:cxn>
                </a:cxnLst>
                <a:rect l="0" t="0" r="r" b="b"/>
                <a:pathLst>
                  <a:path w="21600" h="42068" fill="none" extrusionOk="0">
                    <a:moveTo>
                      <a:pt x="4117" y="-1"/>
                    </a:moveTo>
                    <a:cubicBezTo>
                      <a:pt x="14269" y="1971"/>
                      <a:pt x="21600" y="10862"/>
                      <a:pt x="21600" y="21204"/>
                    </a:cubicBezTo>
                    <a:cubicBezTo>
                      <a:pt x="21600" y="30980"/>
                      <a:pt x="15033" y="39537"/>
                      <a:pt x="5590" y="42068"/>
                    </a:cubicBezTo>
                  </a:path>
                  <a:path w="21600" h="42068" stroke="0" extrusionOk="0">
                    <a:moveTo>
                      <a:pt x="4117" y="-1"/>
                    </a:moveTo>
                    <a:cubicBezTo>
                      <a:pt x="14269" y="1971"/>
                      <a:pt x="21600" y="10862"/>
                      <a:pt x="21600" y="21204"/>
                    </a:cubicBezTo>
                    <a:cubicBezTo>
                      <a:pt x="21600" y="30980"/>
                      <a:pt x="15033" y="39537"/>
                      <a:pt x="5590" y="42068"/>
                    </a:cubicBezTo>
                    <a:lnTo>
                      <a:pt x="0" y="21204"/>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7" name="Arc 37"/>
              <p:cNvSpPr>
                <a:spLocks/>
              </p:cNvSpPr>
              <p:nvPr/>
            </p:nvSpPr>
            <p:spPr bwMode="auto">
              <a:xfrm>
                <a:off x="2459" y="1506"/>
                <a:ext cx="1005" cy="1750"/>
              </a:xfrm>
              <a:custGeom>
                <a:avLst/>
                <a:gdLst>
                  <a:gd name="G0" fmla="+- 0 0 0"/>
                  <a:gd name="G1" fmla="+- 21207 0 0"/>
                  <a:gd name="G2" fmla="+- 21600 0 0"/>
                  <a:gd name="T0" fmla="*/ 4103 w 21600"/>
                  <a:gd name="T1" fmla="*/ 0 h 42075"/>
                  <a:gd name="T2" fmla="*/ 5576 w 21600"/>
                  <a:gd name="T3" fmla="*/ 42075 h 42075"/>
                  <a:gd name="T4" fmla="*/ 0 w 21600"/>
                  <a:gd name="T5" fmla="*/ 21207 h 42075"/>
                </a:gdLst>
                <a:ahLst/>
                <a:cxnLst>
                  <a:cxn ang="0">
                    <a:pos x="T0" y="T1"/>
                  </a:cxn>
                  <a:cxn ang="0">
                    <a:pos x="T2" y="T3"/>
                  </a:cxn>
                  <a:cxn ang="0">
                    <a:pos x="T4" y="T5"/>
                  </a:cxn>
                </a:cxnLst>
                <a:rect l="0" t="0" r="r" b="b"/>
                <a:pathLst>
                  <a:path w="21600" h="42075" fill="none" extrusionOk="0">
                    <a:moveTo>
                      <a:pt x="4102" y="0"/>
                    </a:moveTo>
                    <a:cubicBezTo>
                      <a:pt x="14261" y="1965"/>
                      <a:pt x="21600" y="10859"/>
                      <a:pt x="21600" y="21207"/>
                    </a:cubicBezTo>
                    <a:cubicBezTo>
                      <a:pt x="21600" y="30988"/>
                      <a:pt x="15026" y="39549"/>
                      <a:pt x="5575" y="42074"/>
                    </a:cubicBezTo>
                  </a:path>
                  <a:path w="21600" h="42075" stroke="0" extrusionOk="0">
                    <a:moveTo>
                      <a:pt x="4102" y="0"/>
                    </a:moveTo>
                    <a:cubicBezTo>
                      <a:pt x="14261" y="1965"/>
                      <a:pt x="21600" y="10859"/>
                      <a:pt x="21600" y="21207"/>
                    </a:cubicBezTo>
                    <a:cubicBezTo>
                      <a:pt x="21600" y="30988"/>
                      <a:pt x="15026" y="39549"/>
                      <a:pt x="5575" y="42074"/>
                    </a:cubicBezTo>
                    <a:lnTo>
                      <a:pt x="0" y="21207"/>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8" name="Arc 38"/>
              <p:cNvSpPr>
                <a:spLocks/>
              </p:cNvSpPr>
              <p:nvPr/>
            </p:nvSpPr>
            <p:spPr bwMode="auto">
              <a:xfrm>
                <a:off x="2055" y="1664"/>
                <a:ext cx="935" cy="1471"/>
              </a:xfrm>
              <a:custGeom>
                <a:avLst/>
                <a:gdLst>
                  <a:gd name="G0" fmla="+- 0 0 0"/>
                  <a:gd name="G1" fmla="+- 21135 0 0"/>
                  <a:gd name="G2" fmla="+- 21600 0 0"/>
                  <a:gd name="T0" fmla="*/ 4456 w 21600"/>
                  <a:gd name="T1" fmla="*/ 0 h 42003"/>
                  <a:gd name="T2" fmla="*/ 5577 w 21600"/>
                  <a:gd name="T3" fmla="*/ 42003 h 42003"/>
                  <a:gd name="T4" fmla="*/ 0 w 21600"/>
                  <a:gd name="T5" fmla="*/ 21135 h 42003"/>
                </a:gdLst>
                <a:ahLst/>
                <a:cxnLst>
                  <a:cxn ang="0">
                    <a:pos x="T0" y="T1"/>
                  </a:cxn>
                  <a:cxn ang="0">
                    <a:pos x="T2" y="T3"/>
                  </a:cxn>
                  <a:cxn ang="0">
                    <a:pos x="T4" y="T5"/>
                  </a:cxn>
                </a:cxnLst>
                <a:rect l="0" t="0" r="r" b="b"/>
                <a:pathLst>
                  <a:path w="21600" h="42003" fill="none" extrusionOk="0">
                    <a:moveTo>
                      <a:pt x="4456" y="-1"/>
                    </a:moveTo>
                    <a:cubicBezTo>
                      <a:pt x="14448" y="2106"/>
                      <a:pt x="21600" y="10923"/>
                      <a:pt x="21600" y="21135"/>
                    </a:cubicBezTo>
                    <a:cubicBezTo>
                      <a:pt x="21600" y="30916"/>
                      <a:pt x="15026" y="39477"/>
                      <a:pt x="5576" y="42002"/>
                    </a:cubicBezTo>
                  </a:path>
                  <a:path w="21600" h="42003" stroke="0" extrusionOk="0">
                    <a:moveTo>
                      <a:pt x="4456" y="-1"/>
                    </a:moveTo>
                    <a:cubicBezTo>
                      <a:pt x="14448" y="2106"/>
                      <a:pt x="21600" y="10923"/>
                      <a:pt x="21600" y="21135"/>
                    </a:cubicBezTo>
                    <a:cubicBezTo>
                      <a:pt x="21600" y="30916"/>
                      <a:pt x="15026" y="39477"/>
                      <a:pt x="5576" y="42002"/>
                    </a:cubicBezTo>
                    <a:lnTo>
                      <a:pt x="0" y="21135"/>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799" name="Arc 39"/>
            <p:cNvSpPr>
              <a:spLocks/>
            </p:cNvSpPr>
            <p:nvPr/>
          </p:nvSpPr>
          <p:spPr bwMode="auto">
            <a:xfrm>
              <a:off x="1722" y="1792"/>
              <a:ext cx="841" cy="1274"/>
            </a:xfrm>
            <a:custGeom>
              <a:avLst/>
              <a:gdLst>
                <a:gd name="G0" fmla="+- 0 0 0"/>
                <a:gd name="G1" fmla="+- 21205 0 0"/>
                <a:gd name="G2" fmla="+- 21600 0 0"/>
                <a:gd name="T0" fmla="*/ 4110 w 21600"/>
                <a:gd name="T1" fmla="*/ 0 h 42072"/>
                <a:gd name="T2" fmla="*/ 5580 w 21600"/>
                <a:gd name="T3" fmla="*/ 42072 h 42072"/>
                <a:gd name="T4" fmla="*/ 0 w 21600"/>
                <a:gd name="T5" fmla="*/ 21205 h 42072"/>
              </a:gdLst>
              <a:ahLst/>
              <a:cxnLst>
                <a:cxn ang="0">
                  <a:pos x="T0" y="T1"/>
                </a:cxn>
                <a:cxn ang="0">
                  <a:pos x="T2" y="T3"/>
                </a:cxn>
                <a:cxn ang="0">
                  <a:pos x="T4" y="T5"/>
                </a:cxn>
              </a:cxnLst>
              <a:rect l="0" t="0" r="r" b="b"/>
              <a:pathLst>
                <a:path w="21600" h="42072" fill="none" extrusionOk="0">
                  <a:moveTo>
                    <a:pt x="4110" y="-1"/>
                  </a:moveTo>
                  <a:cubicBezTo>
                    <a:pt x="14265" y="1968"/>
                    <a:pt x="21600" y="10860"/>
                    <a:pt x="21600" y="21205"/>
                  </a:cubicBezTo>
                  <a:cubicBezTo>
                    <a:pt x="21600" y="30985"/>
                    <a:pt x="15028" y="39545"/>
                    <a:pt x="5579" y="42071"/>
                  </a:cubicBezTo>
                </a:path>
                <a:path w="21600" h="42072" stroke="0" extrusionOk="0">
                  <a:moveTo>
                    <a:pt x="4110" y="-1"/>
                  </a:moveTo>
                  <a:cubicBezTo>
                    <a:pt x="14265" y="1968"/>
                    <a:pt x="21600" y="10860"/>
                    <a:pt x="21600" y="21205"/>
                  </a:cubicBezTo>
                  <a:cubicBezTo>
                    <a:pt x="21600" y="30985"/>
                    <a:pt x="15028" y="39545"/>
                    <a:pt x="5579" y="42071"/>
                  </a:cubicBezTo>
                  <a:lnTo>
                    <a:pt x="0" y="21205"/>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0" name="Arc 40"/>
            <p:cNvSpPr>
              <a:spLocks/>
            </p:cNvSpPr>
            <p:nvPr/>
          </p:nvSpPr>
          <p:spPr bwMode="auto">
            <a:xfrm>
              <a:off x="1366" y="1876"/>
              <a:ext cx="726" cy="1096"/>
            </a:xfrm>
            <a:custGeom>
              <a:avLst/>
              <a:gdLst>
                <a:gd name="G0" fmla="+- 0 0 0"/>
                <a:gd name="G1" fmla="+- 21212 0 0"/>
                <a:gd name="G2" fmla="+- 21600 0 0"/>
                <a:gd name="T0" fmla="*/ 4074 w 21600"/>
                <a:gd name="T1" fmla="*/ 0 h 42078"/>
                <a:gd name="T2" fmla="*/ 5582 w 21600"/>
                <a:gd name="T3" fmla="*/ 42078 h 42078"/>
                <a:gd name="T4" fmla="*/ 0 w 21600"/>
                <a:gd name="T5" fmla="*/ 21212 h 42078"/>
              </a:gdLst>
              <a:ahLst/>
              <a:cxnLst>
                <a:cxn ang="0">
                  <a:pos x="T0" y="T1"/>
                </a:cxn>
                <a:cxn ang="0">
                  <a:pos x="T2" y="T3"/>
                </a:cxn>
                <a:cxn ang="0">
                  <a:pos x="T4" y="T5"/>
                </a:cxn>
              </a:cxnLst>
              <a:rect l="0" t="0" r="r" b="b"/>
              <a:pathLst>
                <a:path w="21600" h="42078" fill="none" extrusionOk="0">
                  <a:moveTo>
                    <a:pt x="4074" y="-1"/>
                  </a:moveTo>
                  <a:cubicBezTo>
                    <a:pt x="14246" y="1953"/>
                    <a:pt x="21600" y="10853"/>
                    <a:pt x="21600" y="21212"/>
                  </a:cubicBezTo>
                  <a:cubicBezTo>
                    <a:pt x="21600" y="30991"/>
                    <a:pt x="15029" y="39550"/>
                    <a:pt x="5582" y="42078"/>
                  </a:cubicBezTo>
                </a:path>
                <a:path w="21600" h="42078" stroke="0" extrusionOk="0">
                  <a:moveTo>
                    <a:pt x="4074" y="-1"/>
                  </a:moveTo>
                  <a:cubicBezTo>
                    <a:pt x="14246" y="1953"/>
                    <a:pt x="21600" y="10853"/>
                    <a:pt x="21600" y="21212"/>
                  </a:cubicBezTo>
                  <a:cubicBezTo>
                    <a:pt x="21600" y="30991"/>
                    <a:pt x="15029" y="39550"/>
                    <a:pt x="5582" y="42078"/>
                  </a:cubicBezTo>
                  <a:lnTo>
                    <a:pt x="0" y="21212"/>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1" name="Arc 41"/>
            <p:cNvSpPr>
              <a:spLocks/>
            </p:cNvSpPr>
            <p:nvPr/>
          </p:nvSpPr>
          <p:spPr bwMode="auto">
            <a:xfrm>
              <a:off x="1078" y="2030"/>
              <a:ext cx="624" cy="848"/>
            </a:xfrm>
            <a:custGeom>
              <a:avLst/>
              <a:gdLst>
                <a:gd name="G0" fmla="+- 0 0 0"/>
                <a:gd name="G1" fmla="+- 21134 0 0"/>
                <a:gd name="G2" fmla="+- 21600 0 0"/>
                <a:gd name="T0" fmla="*/ 4465 w 21600"/>
                <a:gd name="T1" fmla="*/ 0 h 42009"/>
                <a:gd name="T2" fmla="*/ 5548 w 21600"/>
                <a:gd name="T3" fmla="*/ 42009 h 42009"/>
                <a:gd name="T4" fmla="*/ 0 w 21600"/>
                <a:gd name="T5" fmla="*/ 21134 h 42009"/>
              </a:gdLst>
              <a:ahLst/>
              <a:cxnLst>
                <a:cxn ang="0">
                  <a:pos x="T0" y="T1"/>
                </a:cxn>
                <a:cxn ang="0">
                  <a:pos x="T2" y="T3"/>
                </a:cxn>
                <a:cxn ang="0">
                  <a:pos x="T4" y="T5"/>
                </a:cxn>
              </a:cxnLst>
              <a:rect l="0" t="0" r="r" b="b"/>
              <a:pathLst>
                <a:path w="21600" h="42009" fill="none" extrusionOk="0">
                  <a:moveTo>
                    <a:pt x="4464" y="0"/>
                  </a:moveTo>
                  <a:cubicBezTo>
                    <a:pt x="14453" y="2110"/>
                    <a:pt x="21600" y="10925"/>
                    <a:pt x="21600" y="21134"/>
                  </a:cubicBezTo>
                  <a:cubicBezTo>
                    <a:pt x="21600" y="30926"/>
                    <a:pt x="15012" y="39494"/>
                    <a:pt x="5548" y="42009"/>
                  </a:cubicBezTo>
                </a:path>
                <a:path w="21600" h="42009" stroke="0" extrusionOk="0">
                  <a:moveTo>
                    <a:pt x="4464" y="0"/>
                  </a:moveTo>
                  <a:cubicBezTo>
                    <a:pt x="14453" y="2110"/>
                    <a:pt x="21600" y="10925"/>
                    <a:pt x="21600" y="21134"/>
                  </a:cubicBezTo>
                  <a:cubicBezTo>
                    <a:pt x="21600" y="30926"/>
                    <a:pt x="15012" y="39494"/>
                    <a:pt x="5548" y="42009"/>
                  </a:cubicBezTo>
                  <a:lnTo>
                    <a:pt x="0" y="21134"/>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2" name="Arc 42"/>
            <p:cNvSpPr>
              <a:spLocks/>
            </p:cNvSpPr>
            <p:nvPr/>
          </p:nvSpPr>
          <p:spPr bwMode="auto">
            <a:xfrm>
              <a:off x="959" y="2157"/>
              <a:ext cx="369" cy="636"/>
            </a:xfrm>
            <a:custGeom>
              <a:avLst/>
              <a:gdLst>
                <a:gd name="G0" fmla="+- 0 0 0"/>
                <a:gd name="G1" fmla="+- 21211 0 0"/>
                <a:gd name="G2" fmla="+- 21600 0 0"/>
                <a:gd name="T0" fmla="*/ 4080 w 21600"/>
                <a:gd name="T1" fmla="*/ 0 h 42076"/>
                <a:gd name="T2" fmla="*/ 5586 w 21600"/>
                <a:gd name="T3" fmla="*/ 42076 h 42076"/>
                <a:gd name="T4" fmla="*/ 0 w 21600"/>
                <a:gd name="T5" fmla="*/ 21211 h 42076"/>
              </a:gdLst>
              <a:ahLst/>
              <a:cxnLst>
                <a:cxn ang="0">
                  <a:pos x="T0" y="T1"/>
                </a:cxn>
                <a:cxn ang="0">
                  <a:pos x="T2" y="T3"/>
                </a:cxn>
                <a:cxn ang="0">
                  <a:pos x="T4" y="T5"/>
                </a:cxn>
              </a:cxnLst>
              <a:rect l="0" t="0" r="r" b="b"/>
              <a:pathLst>
                <a:path w="21600" h="42076" fill="none" extrusionOk="0">
                  <a:moveTo>
                    <a:pt x="4080" y="-1"/>
                  </a:moveTo>
                  <a:cubicBezTo>
                    <a:pt x="14249" y="1956"/>
                    <a:pt x="21600" y="10854"/>
                    <a:pt x="21600" y="21211"/>
                  </a:cubicBezTo>
                  <a:cubicBezTo>
                    <a:pt x="21600" y="30988"/>
                    <a:pt x="15031" y="39547"/>
                    <a:pt x="5586" y="42076"/>
                  </a:cubicBezTo>
                </a:path>
                <a:path w="21600" h="42076" stroke="0" extrusionOk="0">
                  <a:moveTo>
                    <a:pt x="4080" y="-1"/>
                  </a:moveTo>
                  <a:cubicBezTo>
                    <a:pt x="14249" y="1956"/>
                    <a:pt x="21600" y="10854"/>
                    <a:pt x="21600" y="21211"/>
                  </a:cubicBezTo>
                  <a:cubicBezTo>
                    <a:pt x="21600" y="30988"/>
                    <a:pt x="15031" y="39547"/>
                    <a:pt x="5586" y="42076"/>
                  </a:cubicBezTo>
                  <a:lnTo>
                    <a:pt x="0" y="21211"/>
                  </a:lnTo>
                  <a:close/>
                </a:path>
              </a:pathLst>
            </a:custGeom>
            <a:noFill/>
            <a:ln w="508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803" name="Rectangle 43"/>
          <p:cNvSpPr>
            <a:spLocks noGrp="1" noChangeArrowheads="1"/>
          </p:cNvSpPr>
          <p:nvPr>
            <p:ph type="title"/>
          </p:nvPr>
        </p:nvSpPr>
        <p:spPr>
          <a:xfrm>
            <a:off x="2209800" y="397380"/>
            <a:ext cx="7772400" cy="1143000"/>
          </a:xfrm>
          <a:noFill/>
          <a:ln/>
          <a:effectLst>
            <a:outerShdw dist="17961" dir="2700000" algn="ctr" rotWithShape="0">
              <a:srgbClr val="FFFF00"/>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algn="ctr"/>
            <a:r>
              <a:rPr lang="fa-IR" altLang="en-US" sz="2800" dirty="0">
                <a:solidFill>
                  <a:schemeClr val="accent4">
                    <a:lumMod val="60000"/>
                    <a:lumOff val="40000"/>
                  </a:schemeClr>
                </a:solidFill>
                <a:latin typeface="Arial" panose="020B0604020202020204" pitchFamily="34" charset="0"/>
              </a:rPr>
              <a:t>اولتراسوند در فیکو</a:t>
            </a:r>
            <a:endParaRPr lang="en-US" altLang="en-US" sz="2800" dirty="0">
              <a:solidFill>
                <a:schemeClr val="accent4">
                  <a:lumMod val="60000"/>
                  <a:lumOff val="40000"/>
                </a:schemeClr>
              </a:solidFill>
              <a:latin typeface="Arial" panose="020B0604020202020204" pitchFamily="34" charset="0"/>
            </a:endParaRPr>
          </a:p>
        </p:txBody>
      </p:sp>
      <p:sp>
        <p:nvSpPr>
          <p:cNvPr id="245804" name="Rectangle 44"/>
          <p:cNvSpPr>
            <a:spLocks noGrp="1" noChangeArrowheads="1"/>
          </p:cNvSpPr>
          <p:nvPr>
            <p:ph type="body" idx="1"/>
          </p:nvPr>
        </p:nvSpPr>
        <p:spPr>
          <a:xfrm>
            <a:off x="990600" y="2182075"/>
            <a:ext cx="8991600" cy="19494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r>
              <a:rPr lang="fa-IR" altLang="en-US" dirty="0">
                <a:latin typeface="Arial" panose="020B0604020202020204" pitchFamily="34" charset="0"/>
              </a:rPr>
              <a:t>تعداد ارتعاش تیپ فیکو در هر ثانیه</a:t>
            </a:r>
            <a:endParaRPr lang="en-US" altLang="en-US" dirty="0">
              <a:latin typeface="Arial" panose="020B0604020202020204" pitchFamily="34" charset="0"/>
            </a:endParaRPr>
          </a:p>
        </p:txBody>
      </p:sp>
    </p:spTree>
    <p:extLst>
      <p:ext uri="{BB962C8B-B14F-4D97-AF65-F5344CB8AC3E}">
        <p14:creationId xmlns:p14="http://schemas.microsoft.com/office/powerpoint/2010/main" val="839687633"/>
      </p:ext>
    </p:extLst>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924C954-9B38-48AB-AF58-4AD2B8BA2B7B}"/>
              </a:ext>
            </a:extLst>
          </p:cNvPr>
          <p:cNvSpPr>
            <a:spLocks noGrp="1" noChangeArrowheads="1"/>
          </p:cNvSpPr>
          <p:nvPr>
            <p:ph type="title"/>
          </p:nvPr>
        </p:nvSpPr>
        <p:spPr>
          <a:xfrm>
            <a:off x="1992313" y="549275"/>
            <a:ext cx="8229600" cy="852488"/>
          </a:xfrm>
        </p:spPr>
        <p:txBody>
          <a:bodyPr/>
          <a:lstStyle/>
          <a:p>
            <a:pPr algn="ctr" rtl="1" eaLnBrk="1" hangingPunct="1"/>
            <a:r>
              <a:rPr lang="fa-IR" altLang="en-US" sz="4000" dirty="0">
                <a:solidFill>
                  <a:schemeClr val="accent5">
                    <a:lumMod val="75000"/>
                  </a:schemeClr>
                </a:solidFill>
                <a:cs typeface="B Lotus" panose="00000400000000000000" pitchFamily="2" charset="-78"/>
              </a:rPr>
              <a:t>ملزومات عمل ویترکتومی خلفی </a:t>
            </a:r>
            <a:endParaRPr lang="en-US" altLang="en-US" sz="4000" dirty="0">
              <a:solidFill>
                <a:schemeClr val="accent5">
                  <a:lumMod val="75000"/>
                </a:schemeClr>
              </a:solidFill>
              <a:cs typeface="B Lotus" panose="00000400000000000000" pitchFamily="2" charset="-78"/>
            </a:endParaRPr>
          </a:p>
        </p:txBody>
      </p:sp>
      <p:sp>
        <p:nvSpPr>
          <p:cNvPr id="259075" name="Rectangle 3">
            <a:extLst>
              <a:ext uri="{FF2B5EF4-FFF2-40B4-BE49-F238E27FC236}">
                <a16:creationId xmlns:a16="http://schemas.microsoft.com/office/drawing/2014/main" id="{DE53FCDE-658C-451A-B4B6-BCA43B7FCF5B}"/>
              </a:ext>
            </a:extLst>
          </p:cNvPr>
          <p:cNvSpPr>
            <a:spLocks noGrp="1" noChangeArrowheads="1"/>
          </p:cNvSpPr>
          <p:nvPr>
            <p:ph idx="1"/>
          </p:nvPr>
        </p:nvSpPr>
        <p:spPr>
          <a:xfrm>
            <a:off x="1847851" y="2708275"/>
            <a:ext cx="8494713" cy="3963988"/>
          </a:xfrm>
        </p:spPr>
        <p:txBody>
          <a:bodyPr>
            <a:normAutofit/>
          </a:bodyPr>
          <a:lstStyle/>
          <a:p>
            <a:pPr marL="0" indent="0" algn="r" rtl="1">
              <a:buClr>
                <a:schemeClr val="accent3"/>
              </a:buClr>
              <a:buNone/>
              <a:defRPr/>
            </a:pPr>
            <a:r>
              <a:rPr lang="fa-IR" dirty="0">
                <a:cs typeface="B Lotus" pitchFamily="2" charset="-78"/>
              </a:rPr>
              <a:t>1.ایجاد سه سوراخ کوچک به قطر </a:t>
            </a:r>
            <a:r>
              <a:rPr lang="en-US" dirty="0">
                <a:latin typeface="+mj-lt"/>
                <a:cs typeface="B Lotus" pitchFamily="2" charset="-78"/>
              </a:rPr>
              <a:t>0.9</a:t>
            </a:r>
            <a:r>
              <a:rPr lang="en-US" dirty="0">
                <a:cs typeface="B Lotus" pitchFamily="2" charset="-78"/>
              </a:rPr>
              <a:t>mm</a:t>
            </a:r>
            <a:r>
              <a:rPr lang="fa-IR" dirty="0">
                <a:cs typeface="B Lotus" pitchFamily="2" charset="-78"/>
              </a:rPr>
              <a:t> یا کمتر</a:t>
            </a:r>
            <a:endParaRPr lang="en-US" dirty="0">
              <a:cs typeface="B Lotus" pitchFamily="2" charset="-78"/>
            </a:endParaRPr>
          </a:p>
          <a:p>
            <a:pPr marL="0" indent="0" algn="r" rtl="1">
              <a:buClr>
                <a:schemeClr val="accent3"/>
              </a:buClr>
              <a:buNone/>
              <a:defRPr/>
            </a:pPr>
            <a:r>
              <a:rPr lang="fa-IR" dirty="0">
                <a:cs typeface="B Lotus" pitchFamily="2" charset="-78"/>
              </a:rPr>
              <a:t>پروب ویترکتومی (یک لبه و دو لبه)</a:t>
            </a:r>
          </a:p>
          <a:p>
            <a:pPr marL="0" indent="0" algn="r" rtl="1">
              <a:buClr>
                <a:schemeClr val="accent3"/>
              </a:buClr>
              <a:buNone/>
              <a:defRPr/>
            </a:pPr>
            <a:r>
              <a:rPr lang="fa-IR" dirty="0">
                <a:cs typeface="B Lotus" pitchFamily="2" charset="-78"/>
              </a:rPr>
              <a:t>پروب نور (هالوژن، زنون و ال ای دی)</a:t>
            </a:r>
          </a:p>
          <a:p>
            <a:pPr marL="0" indent="0" algn="r" rtl="1">
              <a:buClr>
                <a:schemeClr val="accent3"/>
              </a:buClr>
              <a:buNone/>
              <a:defRPr/>
            </a:pPr>
            <a:r>
              <a:rPr lang="fa-IR" dirty="0">
                <a:cs typeface="B Lotus" pitchFamily="2" charset="-78"/>
              </a:rPr>
              <a:t>اینفلو</a:t>
            </a:r>
          </a:p>
          <a:p>
            <a:pPr marL="0" indent="0" algn="r" rtl="1">
              <a:buClr>
                <a:schemeClr val="accent3"/>
              </a:buClr>
              <a:buNone/>
              <a:defRPr/>
            </a:pPr>
            <a:r>
              <a:rPr lang="fa-IR" dirty="0">
                <a:cs typeface="B Lotus" pitchFamily="2" charset="-78"/>
              </a:rPr>
              <a:t>دیاترمی یا کوتری بایپولار</a:t>
            </a:r>
          </a:p>
          <a:p>
            <a:pPr marL="0" indent="0" algn="r" rtl="1">
              <a:buClr>
                <a:schemeClr val="accent3"/>
              </a:buClr>
              <a:buNone/>
              <a:defRPr/>
            </a:pPr>
            <a:r>
              <a:rPr lang="fa-IR" dirty="0">
                <a:cs typeface="B Lotus" pitchFamily="2" charset="-78"/>
              </a:rPr>
              <a:t>پمپ تزریق و تخلیه سیلیکون</a:t>
            </a:r>
          </a:p>
          <a:p>
            <a:pPr marL="0" indent="0" algn="r" rtl="1">
              <a:buClr>
                <a:schemeClr val="accent3"/>
              </a:buClr>
              <a:buNone/>
              <a:defRPr/>
            </a:pPr>
            <a:r>
              <a:rPr lang="fa-IR" dirty="0">
                <a:cs typeface="B Lotus" pitchFamily="2" charset="-78"/>
              </a:rPr>
              <a:t>لیزر (532 نانومتر و 811 نانومتر)</a:t>
            </a:r>
          </a:p>
          <a:p>
            <a:pPr marL="0" indent="0" algn="r" rtl="1">
              <a:buClr>
                <a:schemeClr val="accent3"/>
              </a:buClr>
              <a:buNone/>
              <a:defRPr/>
            </a:pPr>
            <a:endParaRPr lang="fa-IR" dirty="0">
              <a:cs typeface="B Lotus" pitchFamily="2" charset="-78"/>
            </a:endParaRPr>
          </a:p>
          <a:p>
            <a:pPr marL="0" indent="0" algn="r" rtl="1">
              <a:buClr>
                <a:schemeClr val="accent3"/>
              </a:buClr>
              <a:buNone/>
              <a:defRPr/>
            </a:pPr>
            <a:r>
              <a:rPr lang="fa-IR" dirty="0">
                <a:cs typeface="B Lotus" pitchFamily="2" charset="-78"/>
              </a:rPr>
              <a:t> </a:t>
            </a:r>
            <a:endParaRPr lang="en-US" dirty="0">
              <a:cs typeface="B Lotus" pitchFamily="2" charset="-78"/>
            </a:endParaRPr>
          </a:p>
        </p:txBody>
      </p:sp>
      <p:pic>
        <p:nvPicPr>
          <p:cNvPr id="20484" name="Picture 4" descr="F:\3PORT.JPG">
            <a:extLst>
              <a:ext uri="{FF2B5EF4-FFF2-40B4-BE49-F238E27FC236}">
                <a16:creationId xmlns:a16="http://schemas.microsoft.com/office/drawing/2014/main" id="{384B1F61-5E6D-4283-98EF-705718D04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570" y="2568343"/>
            <a:ext cx="37179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C1BAB8B-509D-43D0-99F1-C666BE277FA9}"/>
              </a:ext>
            </a:extLst>
          </p:cNvPr>
          <p:cNvSpPr>
            <a:spLocks noGrp="1" noChangeArrowheads="1"/>
          </p:cNvSpPr>
          <p:nvPr>
            <p:ph type="title"/>
          </p:nvPr>
        </p:nvSpPr>
        <p:spPr>
          <a:xfrm>
            <a:off x="2895600" y="533400"/>
            <a:ext cx="6400800" cy="1143000"/>
          </a:xfrm>
        </p:spPr>
        <p:txBody>
          <a:bodyPr/>
          <a:lstStyle/>
          <a:p>
            <a:pPr algn="ctr" rtl="1" eaLnBrk="1" hangingPunct="1"/>
            <a:r>
              <a:rPr lang="fa-IR" altLang="en-US" sz="4000" dirty="0">
                <a:solidFill>
                  <a:schemeClr val="accent5">
                    <a:lumMod val="75000"/>
                  </a:schemeClr>
                </a:solidFill>
                <a:cs typeface="B Lotus" panose="00000400000000000000" pitchFamily="2" charset="-78"/>
              </a:rPr>
              <a:t>پروب ویترکتومی</a:t>
            </a:r>
            <a:endParaRPr lang="en-US" altLang="en-US" sz="4000" dirty="0">
              <a:solidFill>
                <a:schemeClr val="accent5">
                  <a:lumMod val="75000"/>
                </a:schemeClr>
              </a:solidFill>
              <a:cs typeface="B Lotus" panose="00000400000000000000" pitchFamily="2" charset="-78"/>
            </a:endParaRPr>
          </a:p>
        </p:txBody>
      </p:sp>
      <p:sp>
        <p:nvSpPr>
          <p:cNvPr id="23555" name="Rectangle 3">
            <a:extLst>
              <a:ext uri="{FF2B5EF4-FFF2-40B4-BE49-F238E27FC236}">
                <a16:creationId xmlns:a16="http://schemas.microsoft.com/office/drawing/2014/main" id="{E7C66C98-FCBD-4B6D-B893-ACFACE09EF9B}"/>
              </a:ext>
            </a:extLst>
          </p:cNvPr>
          <p:cNvSpPr>
            <a:spLocks noGrp="1" noChangeArrowheads="1"/>
          </p:cNvSpPr>
          <p:nvPr>
            <p:ph idx="1"/>
          </p:nvPr>
        </p:nvSpPr>
        <p:spPr>
          <a:xfrm>
            <a:off x="2693987" y="2326547"/>
            <a:ext cx="7772400" cy="4343400"/>
          </a:xfrm>
        </p:spPr>
        <p:txBody>
          <a:bodyPr/>
          <a:lstStyle/>
          <a:p>
            <a:pPr algn="ctr" rtl="1">
              <a:buNone/>
            </a:pPr>
            <a:r>
              <a:rPr lang="fa-IR" altLang="en-US" sz="2800" dirty="0">
                <a:cs typeface="B Lotus" panose="00000400000000000000" pitchFamily="2" charset="-78"/>
              </a:rPr>
              <a:t>پروب ویترکتومی وسیله ای است که با یک تیغه، ویتره را تکه کرده و سپس از داخل چشم ساکشن می کند.</a:t>
            </a:r>
          </a:p>
          <a:p>
            <a:pPr algn="ctr" rtl="1">
              <a:buNone/>
            </a:pPr>
            <a:r>
              <a:rPr lang="fa-IR" altLang="en-US" sz="2800" dirty="0">
                <a:cs typeface="B Lotus" panose="00000400000000000000" pitchFamily="2" charset="-78"/>
              </a:rPr>
              <a:t>پروب در قطرهای مختلف و سرعت های متفاوت عرضه می گردد</a:t>
            </a:r>
            <a:endParaRPr lang="en-US" altLang="en-US" sz="4400" dirty="0">
              <a:cs typeface="B Lotus" panose="00000400000000000000" pitchFamily="2" charset="-78"/>
            </a:endParaRPr>
          </a:p>
        </p:txBody>
      </p:sp>
      <p:pic>
        <p:nvPicPr>
          <p:cNvPr id="23556" name="Picture 4">
            <a:extLst>
              <a:ext uri="{FF2B5EF4-FFF2-40B4-BE49-F238E27FC236}">
                <a16:creationId xmlns:a16="http://schemas.microsoft.com/office/drawing/2014/main" id="{13DB35D4-20D4-4AA6-868D-C81EC06E0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4005263"/>
            <a:ext cx="6858000" cy="1778000"/>
          </a:xfrm>
          <a:prstGeom prst="rect">
            <a:avLst/>
          </a:prstGeom>
          <a:noFill/>
          <a:ln w="25400">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7F4DCA2-C712-41EE-9889-F7B937B0BA46}"/>
              </a:ext>
            </a:extLst>
          </p:cNvPr>
          <p:cNvSpPr>
            <a:spLocks noGrp="1"/>
          </p:cNvSpPr>
          <p:nvPr>
            <p:ph type="title"/>
          </p:nvPr>
        </p:nvSpPr>
        <p:spPr>
          <a:xfrm>
            <a:off x="2060954" y="708215"/>
            <a:ext cx="8229600" cy="711200"/>
          </a:xfrm>
        </p:spPr>
        <p:txBody>
          <a:bodyPr/>
          <a:lstStyle/>
          <a:p>
            <a:pPr algn="ctr" rtl="1" eaLnBrk="1" hangingPunct="1"/>
            <a:r>
              <a:rPr lang="fa-IR" altLang="en-US" dirty="0">
                <a:solidFill>
                  <a:schemeClr val="accent5">
                    <a:lumMod val="75000"/>
                  </a:schemeClr>
                </a:solidFill>
                <a:cs typeface="B Lotus" panose="00000400000000000000" pitchFamily="2" charset="-78"/>
              </a:rPr>
              <a:t>سرعت پروب بصورت کات در دقیقه تعیین می شود</a:t>
            </a:r>
            <a:endParaRPr lang="en-US" altLang="en-US" dirty="0">
              <a:solidFill>
                <a:schemeClr val="accent5">
                  <a:lumMod val="75000"/>
                </a:schemeClr>
              </a:solidFill>
              <a:cs typeface="B Lotus" panose="00000400000000000000" pitchFamily="2" charset="-78"/>
            </a:endParaRPr>
          </a:p>
        </p:txBody>
      </p:sp>
      <p:sp>
        <p:nvSpPr>
          <p:cNvPr id="6" name="Content Placeholder 5">
            <a:extLst>
              <a:ext uri="{FF2B5EF4-FFF2-40B4-BE49-F238E27FC236}">
                <a16:creationId xmlns:a16="http://schemas.microsoft.com/office/drawing/2014/main" id="{9908C296-8854-4F40-A8D8-6B7533D98D65}"/>
              </a:ext>
            </a:extLst>
          </p:cNvPr>
          <p:cNvSpPr>
            <a:spLocks noGrp="1"/>
          </p:cNvSpPr>
          <p:nvPr>
            <p:ph idx="1"/>
          </p:nvPr>
        </p:nvSpPr>
        <p:spPr>
          <a:xfrm>
            <a:off x="4077049" y="2377142"/>
            <a:ext cx="7885027" cy="4695825"/>
          </a:xfrm>
        </p:spPr>
        <p:txBody>
          <a:bodyPr>
            <a:normAutofit/>
          </a:bodyPr>
          <a:lstStyle/>
          <a:p>
            <a:pPr marL="0" indent="0" algn="r" rtl="1">
              <a:buClr>
                <a:schemeClr val="accent3"/>
              </a:buClr>
              <a:buNone/>
              <a:defRPr/>
            </a:pPr>
            <a:r>
              <a:rPr lang="en-US" dirty="0">
                <a:cs typeface="B Lotus" pitchFamily="2" charset="-78"/>
              </a:rPr>
              <a:t>800 cut/min,   1500 cut/min, 2500 ….20000 cut/min</a:t>
            </a:r>
            <a:endParaRPr lang="fa-IR" dirty="0">
              <a:cs typeface="B Lotus" pitchFamily="2" charset="-78"/>
            </a:endParaRPr>
          </a:p>
          <a:p>
            <a:pPr marL="0" indent="0" algn="r" rtl="1">
              <a:buClr>
                <a:schemeClr val="accent3"/>
              </a:buClr>
              <a:buNone/>
              <a:defRPr/>
            </a:pPr>
            <a:r>
              <a:rPr lang="fa-IR" dirty="0">
                <a:cs typeface="B Lotus" pitchFamily="2" charset="-78"/>
              </a:rPr>
              <a:t>هرچه کات بشتر باشد تکه شدن ویتره</a:t>
            </a:r>
          </a:p>
          <a:p>
            <a:pPr marL="0" indent="0" algn="r" rtl="1">
              <a:buClr>
                <a:schemeClr val="accent3"/>
              </a:buClr>
              <a:buNone/>
              <a:defRPr/>
            </a:pPr>
            <a:r>
              <a:rPr lang="fa-IR" dirty="0">
                <a:cs typeface="B Lotus" pitchFamily="2" charset="-78"/>
              </a:rPr>
              <a:t>با ایمنی بیشتری انجام میشود و کشش </a:t>
            </a:r>
          </a:p>
          <a:p>
            <a:pPr marL="0" indent="0" algn="r" rtl="1">
              <a:buClr>
                <a:schemeClr val="accent3"/>
              </a:buClr>
              <a:buNone/>
              <a:defRPr/>
            </a:pPr>
            <a:r>
              <a:rPr lang="fa-IR" dirty="0">
                <a:cs typeface="B Lotus" pitchFamily="2" charset="-78"/>
              </a:rPr>
              <a:t>روی شبکیه کمتر می شود</a:t>
            </a:r>
            <a:endParaRPr lang="en-US" dirty="0">
              <a:cs typeface="B Lotus" pitchFamily="2" charset="-78"/>
            </a:endParaRPr>
          </a:p>
        </p:txBody>
      </p:sp>
      <p:pic>
        <p:nvPicPr>
          <p:cNvPr id="24580" name="Picture 9" descr="Constellation 3_08-45">
            <a:extLst>
              <a:ext uri="{FF2B5EF4-FFF2-40B4-BE49-F238E27FC236}">
                <a16:creationId xmlns:a16="http://schemas.microsoft.com/office/drawing/2014/main" id="{91BE6728-5F50-4B78-91DA-0771455E8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266" y="3775046"/>
            <a:ext cx="3801525" cy="252574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Cutting.wmv">
            <a:hlinkClick r:id="" action="ppaction://media"/>
            <a:extLst>
              <a:ext uri="{FF2B5EF4-FFF2-40B4-BE49-F238E27FC236}">
                <a16:creationId xmlns:a16="http://schemas.microsoft.com/office/drawing/2014/main" id="{DA9350F9-0A01-4466-8B36-A831A8D29F57}"/>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472210" y="2276475"/>
            <a:ext cx="24765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lgn="ctr"/>
            <a:r>
              <a:rPr lang="fa-IR" dirty="0">
                <a:solidFill>
                  <a:schemeClr val="accent4">
                    <a:lumMod val="60000"/>
                    <a:lumOff val="40000"/>
                  </a:schemeClr>
                </a:solidFill>
              </a:rPr>
              <a:t>سایر خصوصیات</a:t>
            </a:r>
            <a:endParaRPr lang="fr-FR" dirty="0">
              <a:solidFill>
                <a:schemeClr val="accent4">
                  <a:lumMod val="60000"/>
                  <a:lumOff val="40000"/>
                </a:schemeClr>
              </a:solidFill>
            </a:endParaRPr>
          </a:p>
        </p:txBody>
      </p:sp>
      <p:sp>
        <p:nvSpPr>
          <p:cNvPr id="617475" name="Rectangle 3"/>
          <p:cNvSpPr>
            <a:spLocks noGrp="1" noChangeArrowheads="1"/>
          </p:cNvSpPr>
          <p:nvPr>
            <p:ph type="body" idx="1"/>
          </p:nvPr>
        </p:nvSpPr>
        <p:spPr>
          <a:xfrm>
            <a:off x="1087843" y="2550252"/>
            <a:ext cx="6873309" cy="3238151"/>
          </a:xfrm>
        </p:spPr>
        <p:txBody>
          <a:bodyPr>
            <a:normAutofit/>
          </a:bodyPr>
          <a:lstStyle/>
          <a:p>
            <a:pPr marL="0" indent="0" defTabSz="857250">
              <a:lnSpc>
                <a:spcPct val="80000"/>
              </a:lnSpc>
              <a:buNone/>
            </a:pPr>
            <a:r>
              <a:rPr lang="en-US" sz="2400" dirty="0"/>
              <a:t>IOP Control</a:t>
            </a:r>
            <a:endParaRPr lang="fa-IR" sz="2400" dirty="0"/>
          </a:p>
          <a:p>
            <a:pPr marL="0" indent="0" defTabSz="857250">
              <a:lnSpc>
                <a:spcPct val="80000"/>
              </a:lnSpc>
              <a:buNone/>
            </a:pPr>
            <a:r>
              <a:rPr lang="fa-IR" sz="2400" dirty="0"/>
              <a:t>سیستم هشدار دهنده اتمام سرم</a:t>
            </a:r>
          </a:p>
          <a:p>
            <a:pPr marL="0" indent="0" defTabSz="857250">
              <a:lnSpc>
                <a:spcPct val="80000"/>
              </a:lnSpc>
              <a:buNone/>
            </a:pPr>
            <a:r>
              <a:rPr lang="fa-IR" sz="2400" dirty="0"/>
              <a:t>قابلیت تعویض سرم بدون توقف عمل ویترکتومی</a:t>
            </a:r>
          </a:p>
          <a:p>
            <a:pPr marL="0" indent="0" defTabSz="857250">
              <a:lnSpc>
                <a:spcPct val="80000"/>
              </a:lnSpc>
              <a:buNone/>
            </a:pPr>
            <a:r>
              <a:rPr lang="en-US" sz="2400" dirty="0"/>
              <a:t>Dual Drive Lin</a:t>
            </a:r>
          </a:p>
          <a:p>
            <a:pPr marL="0" indent="0" defTabSz="857250">
              <a:lnSpc>
                <a:spcPct val="80000"/>
              </a:lnSpc>
              <a:buNone/>
            </a:pPr>
            <a:r>
              <a:rPr lang="en-US" sz="2400" dirty="0"/>
              <a:t>Dual Linear Footswitch</a:t>
            </a:r>
            <a:endParaRPr lang="fr-F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lgn="ctr"/>
            <a:r>
              <a:rPr lang="fa-IR" dirty="0">
                <a:solidFill>
                  <a:schemeClr val="accent4">
                    <a:lumMod val="60000"/>
                    <a:lumOff val="40000"/>
                  </a:schemeClr>
                </a:solidFill>
              </a:rPr>
              <a:t>لوازم مصرفی در عمل فیکو و ویترکتومی خلفی</a:t>
            </a:r>
            <a:endParaRPr lang="fr-FR" dirty="0">
              <a:solidFill>
                <a:schemeClr val="accent4">
                  <a:lumMod val="60000"/>
                  <a:lumOff val="40000"/>
                </a:schemeClr>
              </a:solidFill>
            </a:endParaRPr>
          </a:p>
        </p:txBody>
      </p:sp>
      <p:sp>
        <p:nvSpPr>
          <p:cNvPr id="617475" name="Rectangle 3"/>
          <p:cNvSpPr>
            <a:spLocks noGrp="1" noChangeArrowheads="1"/>
          </p:cNvSpPr>
          <p:nvPr>
            <p:ph type="body" idx="1"/>
          </p:nvPr>
        </p:nvSpPr>
        <p:spPr>
          <a:xfrm>
            <a:off x="1087843" y="2290194"/>
            <a:ext cx="8039379" cy="3909270"/>
          </a:xfrm>
        </p:spPr>
        <p:txBody>
          <a:bodyPr>
            <a:normAutofit/>
          </a:bodyPr>
          <a:lstStyle/>
          <a:p>
            <a:pPr marL="0" indent="0" algn="r" defTabSz="857250">
              <a:lnSpc>
                <a:spcPct val="80000"/>
              </a:lnSpc>
              <a:buNone/>
            </a:pPr>
            <a:r>
              <a:rPr lang="fa-IR" sz="2800" dirty="0"/>
              <a:t>فیکو:</a:t>
            </a:r>
          </a:p>
          <a:p>
            <a:pPr marL="0" indent="0" algn="r" defTabSz="857250">
              <a:lnSpc>
                <a:spcPct val="80000"/>
              </a:lnSpc>
              <a:buNone/>
            </a:pPr>
            <a:r>
              <a:rPr lang="fa-IR" sz="2400" dirty="0"/>
              <a:t>کاست (تیوب ایریگیشن/اسپیریشن)، هندپیس، تیپ، اسلیو، تست چمبر، پروب ویترکتومی قدامی</a:t>
            </a:r>
          </a:p>
          <a:p>
            <a:pPr marL="0" indent="0" algn="r" defTabSz="857250">
              <a:lnSpc>
                <a:spcPct val="80000"/>
              </a:lnSpc>
              <a:buNone/>
            </a:pPr>
            <a:endParaRPr lang="fa-IR" sz="2400" dirty="0"/>
          </a:p>
          <a:p>
            <a:pPr marL="0" indent="0" algn="r" defTabSz="857250">
              <a:lnSpc>
                <a:spcPct val="80000"/>
              </a:lnSpc>
              <a:buNone/>
            </a:pPr>
            <a:r>
              <a:rPr lang="fa-IR" sz="2800"/>
              <a:t>ویترکتومی خلفی:</a:t>
            </a:r>
            <a:endParaRPr lang="fa-IR" sz="2800" dirty="0"/>
          </a:p>
          <a:p>
            <a:pPr marL="0" indent="0" algn="r" defTabSz="857250">
              <a:lnSpc>
                <a:spcPct val="80000"/>
              </a:lnSpc>
              <a:buNone/>
            </a:pPr>
            <a:r>
              <a:rPr lang="fa-IR" sz="2400" dirty="0"/>
              <a:t>کاست (تیوب ایریگیشن/اسپیریشن)، تیوب هوا و اینفلو، اینفلو، تروکار کانولا، پروب نور، پروب ویترکتومی، پروب لیزر، فورسپس کوتر به همراه کابل کوتر، ست تزریق سیلیکون</a:t>
            </a:r>
          </a:p>
        </p:txBody>
      </p:sp>
    </p:spTree>
    <p:extLst>
      <p:ext uri="{BB962C8B-B14F-4D97-AF65-F5344CB8AC3E}">
        <p14:creationId xmlns:p14="http://schemas.microsoft.com/office/powerpoint/2010/main" val="1362109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a:solidFill>
                  <a:schemeClr val="accent4">
                    <a:lumMod val="60000"/>
                    <a:lumOff val="40000"/>
                  </a:schemeClr>
                </a:solidFill>
                <a:effectLst>
                  <a:outerShdw blurRad="38100" dist="38100" dir="2700000" algn="tl">
                    <a:srgbClr val="000000">
                      <a:alpha val="43137"/>
                    </a:srgbClr>
                  </a:outerShdw>
                </a:effectLst>
              </a:rPr>
              <a:t> شرایط محیطی و الزامات نگاهداشت دستگاهها</a:t>
            </a:r>
            <a:endParaRPr lang="en-US" i="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5" y="2357306"/>
            <a:ext cx="8761412" cy="3662494"/>
          </a:xfrm>
        </p:spPr>
        <p:txBody>
          <a:bodyPr>
            <a:normAutofit/>
          </a:bodyPr>
          <a:lstStyle/>
          <a:p>
            <a:pPr marL="0" indent="0" algn="r">
              <a:buNone/>
            </a:pPr>
            <a:r>
              <a:rPr lang="fa-IR" sz="2400" dirty="0"/>
              <a:t>شرایط نگاهداشت هر دستگاه مختص خود است با این حال اکثر دستگاههای فیکو ویترکتومی عمیق در شرایط محیطی نسبتا نزدیکی نگهداری میشوند.</a:t>
            </a:r>
          </a:p>
          <a:p>
            <a:pPr marL="0" indent="0" algn="r">
              <a:buNone/>
            </a:pPr>
            <a:endParaRPr lang="fa-IR" sz="2400" dirty="0"/>
          </a:p>
          <a:p>
            <a:pPr marL="0" indent="0" algn="r">
              <a:buNone/>
            </a:pPr>
            <a:r>
              <a:rPr lang="fa-IR" sz="2400" dirty="0"/>
              <a:t>شرایط نگاهداشت در پالت: رطوبت بین 10 تا 95 درصد، حرارت 10- تا 55 درجه سانتیگراد و ارتفاع از سطح دریا بین 125- تا 3000 متر</a:t>
            </a:r>
          </a:p>
          <a:p>
            <a:pPr marL="0" indent="0" algn="r">
              <a:buNone/>
            </a:pPr>
            <a:endParaRPr lang="fa-IR" sz="2400" dirty="0"/>
          </a:p>
          <a:p>
            <a:pPr marL="0" indent="0" algn="r">
              <a:buNone/>
            </a:pPr>
            <a:r>
              <a:rPr lang="fa-IR" sz="2400" dirty="0"/>
              <a:t>شرایط نگاهداشت در اتاق عمل: رطوبت بین 10 تا 95 درصد، حرارت بین 10 تا 35 درجه سانتیگراد و ارتفاع از سطح دریا بین 125- تا 2000 متر</a:t>
            </a:r>
          </a:p>
          <a:p>
            <a:pPr marL="0" indent="0" algn="r">
              <a:buNone/>
            </a:pPr>
            <a:endParaRPr lang="fa-IR" sz="2400" dirty="0"/>
          </a:p>
        </p:txBody>
      </p:sp>
    </p:spTree>
    <p:extLst>
      <p:ext uri="{BB962C8B-B14F-4D97-AF65-F5344CB8AC3E}">
        <p14:creationId xmlns:p14="http://schemas.microsoft.com/office/powerpoint/2010/main" val="1918928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a:solidFill>
                  <a:schemeClr val="accent4">
                    <a:lumMod val="60000"/>
                    <a:lumOff val="40000"/>
                  </a:schemeClr>
                </a:solidFill>
                <a:effectLst>
                  <a:outerShdw blurRad="38100" dist="38100" dir="2700000" algn="tl">
                    <a:srgbClr val="000000">
                      <a:alpha val="43137"/>
                    </a:srgbClr>
                  </a:outerShdw>
                </a:effectLst>
              </a:rPr>
              <a:t>الزامات نصب و راه اندازی</a:t>
            </a:r>
            <a:endParaRPr lang="en-US" i="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5" y="2416029"/>
            <a:ext cx="8761412" cy="3858936"/>
          </a:xfrm>
        </p:spPr>
        <p:txBody>
          <a:bodyPr>
            <a:normAutofit fontScale="62500" lnSpcReduction="20000"/>
          </a:bodyPr>
          <a:lstStyle/>
          <a:p>
            <a:pPr marL="0" indent="0" algn="r">
              <a:buNone/>
            </a:pPr>
            <a:r>
              <a:rPr lang="fa-IR" sz="2400" dirty="0"/>
              <a:t>به علت عدم پایداری برق در اکثر شهرها بهتر است دستگاه به (یو پی اس) با مشخصات زیر وصل شود.</a:t>
            </a:r>
          </a:p>
          <a:p>
            <a:pPr marL="0" indent="0" algn="r">
              <a:buNone/>
            </a:pPr>
            <a:endParaRPr lang="fa-IR" sz="2400" dirty="0"/>
          </a:p>
          <a:p>
            <a:pPr marL="0" indent="0">
              <a:buNone/>
            </a:pPr>
            <a:r>
              <a:rPr lang="en-US" sz="2400" dirty="0"/>
              <a:t>UPS 3KVA online </a:t>
            </a:r>
            <a:r>
              <a:rPr lang="fa-IR" sz="2400" dirty="0"/>
              <a:t>سینوسی</a:t>
            </a:r>
          </a:p>
          <a:p>
            <a:pPr marL="0" indent="0">
              <a:buNone/>
            </a:pPr>
            <a:endParaRPr lang="fa-IR" sz="2400" dirty="0"/>
          </a:p>
          <a:p>
            <a:pPr marL="0" indent="0" algn="r">
              <a:buNone/>
            </a:pPr>
            <a:r>
              <a:rPr lang="fa-IR" sz="2400" dirty="0"/>
              <a:t>از اتصال برق یو پی اس به سه راهی که دیگر دستگاهها به آن متصل هستند خودداری شود.</a:t>
            </a:r>
          </a:p>
          <a:p>
            <a:pPr marL="0" indent="0" algn="r">
              <a:buNone/>
            </a:pPr>
            <a:endParaRPr lang="fa-IR" sz="2400" dirty="0"/>
          </a:p>
          <a:p>
            <a:pPr marL="0" indent="0" algn="r">
              <a:buNone/>
            </a:pPr>
            <a:r>
              <a:rPr lang="fa-IR" sz="2400" dirty="0"/>
              <a:t>دستگاه باید به پریز برق دارای اتصال به زمین متصل شود.</a:t>
            </a:r>
          </a:p>
          <a:p>
            <a:pPr marL="0" indent="0" algn="r">
              <a:buNone/>
            </a:pPr>
            <a:endParaRPr lang="fa-IR" sz="2400" dirty="0"/>
          </a:p>
          <a:p>
            <a:pPr marL="0" indent="0" algn="r">
              <a:buNone/>
            </a:pPr>
            <a:r>
              <a:rPr lang="fa-IR" sz="2400" dirty="0"/>
              <a:t>چاه زمین (ارت) مرکز باید به صورت دوره ای توسط شرکتهای ذیصلاح مورد آزمایش و بررسی قرار گیرد.</a:t>
            </a:r>
          </a:p>
          <a:p>
            <a:pPr marL="0" indent="0" algn="r">
              <a:buNone/>
            </a:pPr>
            <a:endParaRPr lang="fa-IR" sz="2400" dirty="0"/>
          </a:p>
          <a:p>
            <a:pPr marL="0" indent="0" algn="r">
              <a:buNone/>
            </a:pPr>
            <a:r>
              <a:rPr lang="fa-IR" sz="2400" dirty="0"/>
              <a:t>تنها از کابل برق مخصوص دستگاه استفاده شده و از افزودن اکستنشن جهت افزایش طول کابل برق جلوگیری شود.</a:t>
            </a:r>
          </a:p>
          <a:p>
            <a:pPr marL="0" indent="0" algn="r">
              <a:buNone/>
            </a:pPr>
            <a:r>
              <a:rPr lang="fa-IR" sz="2400" dirty="0"/>
              <a:t> </a:t>
            </a:r>
            <a:endParaRPr lang="en-US" sz="2400" dirty="0"/>
          </a:p>
        </p:txBody>
      </p:sp>
    </p:spTree>
    <p:extLst>
      <p:ext uri="{BB962C8B-B14F-4D97-AF65-F5344CB8AC3E}">
        <p14:creationId xmlns:p14="http://schemas.microsoft.com/office/powerpoint/2010/main" val="1100358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a:solidFill>
                  <a:schemeClr val="accent4">
                    <a:lumMod val="60000"/>
                    <a:lumOff val="40000"/>
                  </a:schemeClr>
                </a:solidFill>
                <a:effectLst>
                  <a:outerShdw blurRad="38100" dist="38100" dir="2700000" algn="tl">
                    <a:srgbClr val="000000">
                      <a:alpha val="43137"/>
                    </a:srgbClr>
                  </a:outerShdw>
                </a:effectLst>
              </a:rPr>
              <a:t>الزامات نصب و راه اندازی</a:t>
            </a:r>
            <a:endParaRPr lang="en-US" i="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marL="0" indent="0" algn="r">
              <a:buNone/>
            </a:pPr>
            <a:r>
              <a:rPr lang="fa-IR" sz="2400" dirty="0"/>
              <a:t>از آنجایی که اکثریت دستگاههای ویترکتومی عمیق نیاز به هوای فشرده و یا ازت دارند، نیاز به کپسول هوای فشرده یا تأمین آن به صورت سنترال از طرف بیمارستان میباشد. </a:t>
            </a:r>
            <a:r>
              <a:rPr lang="fa-IR" sz="2400"/>
              <a:t>توجه شود که مانومتر مخصوص و دقیق تهیه گردد.</a:t>
            </a:r>
            <a:endParaRPr lang="fa-IR" sz="2400" dirty="0"/>
          </a:p>
          <a:p>
            <a:pPr marL="0" indent="0" algn="r">
              <a:buNone/>
            </a:pPr>
            <a:endParaRPr lang="fa-IR" sz="2400" dirty="0"/>
          </a:p>
          <a:p>
            <a:pPr marL="0" indent="0" algn="r">
              <a:buNone/>
            </a:pPr>
            <a:r>
              <a:rPr lang="fa-IR" sz="2400" dirty="0"/>
              <a:t>میزان فشار مناسب برای هوای فشرده در اکثر دستگاهها بین 5 تا 8 بار میباشد.</a:t>
            </a:r>
          </a:p>
          <a:p>
            <a:pPr marL="0" indent="0" algn="r">
              <a:buNone/>
            </a:pPr>
            <a:endParaRPr lang="fa-IR" sz="2400" dirty="0"/>
          </a:p>
          <a:p>
            <a:pPr marL="0" indent="0" algn="r">
              <a:buNone/>
            </a:pPr>
            <a:r>
              <a:rPr lang="fa-IR" sz="2400" dirty="0"/>
              <a:t>دستگاه نباید در مجاورت مواد بیهوشی قابل اشتعال استفاده شود.</a:t>
            </a:r>
          </a:p>
          <a:p>
            <a:pPr marL="0" indent="0" algn="r">
              <a:buNone/>
            </a:pPr>
            <a:endParaRPr lang="fa-IR" sz="2400" dirty="0"/>
          </a:p>
          <a:p>
            <a:pPr marL="0" indent="0" algn="r">
              <a:buNone/>
            </a:pPr>
            <a:r>
              <a:rPr lang="fa-IR" sz="2400" dirty="0"/>
              <a:t>در پشت دستگاه باید حدود 60 سانتیمتر فضای خالی برای جریان مناسب هوا جهت خنک شدن کنسول، وجود داشته باشد.</a:t>
            </a:r>
            <a:endParaRPr lang="en-US" sz="2400" dirty="0"/>
          </a:p>
        </p:txBody>
      </p:sp>
    </p:spTree>
    <p:extLst>
      <p:ext uri="{BB962C8B-B14F-4D97-AF65-F5344CB8AC3E}">
        <p14:creationId xmlns:p14="http://schemas.microsoft.com/office/powerpoint/2010/main" val="42309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a:solidFill>
                  <a:schemeClr val="accent4">
                    <a:lumMod val="60000"/>
                    <a:lumOff val="40000"/>
                  </a:schemeClr>
                </a:solidFill>
                <a:effectLst>
                  <a:outerShdw blurRad="38100" dist="38100" dir="2700000" algn="tl">
                    <a:srgbClr val="000000">
                      <a:alpha val="43137"/>
                    </a:srgbClr>
                  </a:outerShdw>
                </a:effectLst>
              </a:rPr>
              <a:t>الزامات ایمنی استفاده از دیاترمی</a:t>
            </a:r>
            <a:endParaRPr lang="en-US" i="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5" y="2474259"/>
            <a:ext cx="8761412" cy="4159623"/>
          </a:xfrm>
        </p:spPr>
        <p:txBody>
          <a:bodyPr>
            <a:normAutofit fontScale="77500" lnSpcReduction="20000"/>
          </a:bodyPr>
          <a:lstStyle/>
          <a:p>
            <a:pPr marL="0" indent="0" algn="r">
              <a:buNone/>
            </a:pPr>
            <a:r>
              <a:rPr lang="fa-IR" sz="2400" dirty="0"/>
              <a:t>همیشه از حداقل پاور دیاترمی استفاده شود.</a:t>
            </a:r>
          </a:p>
          <a:p>
            <a:pPr marL="0" indent="0" algn="r">
              <a:buNone/>
            </a:pPr>
            <a:endParaRPr lang="fa-IR" sz="2400" dirty="0"/>
          </a:p>
          <a:p>
            <a:pPr marL="0" indent="0" algn="r">
              <a:buNone/>
            </a:pPr>
            <a:r>
              <a:rPr lang="fa-IR" sz="2400" dirty="0"/>
              <a:t>ازتماس مستقیم پوست به پوست بیمار خودداری شود.</a:t>
            </a:r>
          </a:p>
          <a:p>
            <a:pPr marL="0" indent="0" algn="r">
              <a:buNone/>
            </a:pPr>
            <a:endParaRPr lang="fa-IR" sz="2400" dirty="0"/>
          </a:p>
          <a:p>
            <a:pPr marL="0" indent="0" algn="r">
              <a:buNone/>
            </a:pPr>
            <a:r>
              <a:rPr lang="fa-IR" sz="2400" dirty="0"/>
              <a:t>از استفاده همزمان دیاترمی با گازهای بیهوشی قابل اشتعال پرهیز شود مگر اینکه از طریق ساکشن خارج شوند.</a:t>
            </a:r>
          </a:p>
          <a:p>
            <a:pPr marL="0" indent="0" algn="r">
              <a:buNone/>
            </a:pPr>
            <a:endParaRPr lang="fa-IR" sz="2400" dirty="0"/>
          </a:p>
          <a:p>
            <a:pPr marL="0" indent="0" algn="r">
              <a:buNone/>
            </a:pPr>
            <a:r>
              <a:rPr lang="fa-IR" sz="2400" dirty="0"/>
              <a:t>از مواد غیر قابل اشتعال برای تمیز و ضدعفونی کردن استفاده شود و در صورت وجود مواد قابل اشتعال در اتاق، قبل از شروع عمل از خارج شدن آن اطمینان حاصل شود.</a:t>
            </a:r>
          </a:p>
          <a:p>
            <a:pPr marL="0" indent="0" algn="r">
              <a:buNone/>
            </a:pPr>
            <a:endParaRPr lang="fa-IR" sz="2400" dirty="0"/>
          </a:p>
          <a:p>
            <a:pPr marL="0" indent="0" algn="r">
              <a:buNone/>
            </a:pPr>
            <a:r>
              <a:rPr lang="fa-IR" sz="2400" dirty="0"/>
              <a:t>استفاده از دیاترمی در بیماران زیر ممنوع میباشد:</a:t>
            </a:r>
          </a:p>
          <a:p>
            <a:pPr marL="0" indent="0">
              <a:buNone/>
            </a:pPr>
            <a:r>
              <a:rPr lang="en-US" sz="2400" dirty="0"/>
              <a:t>Pacemaker , Defibrillator device</a:t>
            </a:r>
            <a:endParaRPr lang="fa-IR" sz="2400" dirty="0"/>
          </a:p>
          <a:p>
            <a:pPr marL="0" indent="0" algn="r">
              <a:buNone/>
            </a:pPr>
            <a:endParaRPr lang="fa-IR" sz="2400" dirty="0"/>
          </a:p>
          <a:p>
            <a:pPr marL="0" indent="0" algn="r">
              <a:buNone/>
            </a:pPr>
            <a:endParaRPr lang="en-US" sz="2400" dirty="0"/>
          </a:p>
        </p:txBody>
      </p:sp>
    </p:spTree>
    <p:extLst>
      <p:ext uri="{BB962C8B-B14F-4D97-AF65-F5344CB8AC3E}">
        <p14:creationId xmlns:p14="http://schemas.microsoft.com/office/powerpoint/2010/main" val="3892428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a:solidFill>
                  <a:schemeClr val="accent4">
                    <a:lumMod val="60000"/>
                    <a:lumOff val="40000"/>
                  </a:schemeClr>
                </a:solidFill>
                <a:effectLst>
                  <a:outerShdw blurRad="38100" dist="38100" dir="2700000" algn="tl">
                    <a:srgbClr val="000000">
                      <a:alpha val="43137"/>
                    </a:srgbClr>
                  </a:outerShdw>
                </a:effectLst>
              </a:rPr>
              <a:t>الزامات ایمنی استفاده از پروب  نور</a:t>
            </a:r>
            <a:endParaRPr lang="en-US" i="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5" y="2438401"/>
            <a:ext cx="8761412" cy="4204446"/>
          </a:xfrm>
        </p:spPr>
        <p:txBody>
          <a:bodyPr>
            <a:normAutofit fontScale="85000" lnSpcReduction="10000"/>
          </a:bodyPr>
          <a:lstStyle/>
          <a:p>
            <a:pPr marL="0" indent="0" algn="r">
              <a:buNone/>
            </a:pPr>
            <a:r>
              <a:rPr lang="fa-IR" sz="2400" dirty="0"/>
              <a:t>برای کاهش میزان نور ساطع شده باید شدت آن در کمترین مقدار ممکن با بهترین میدان دید تنظیم شود.</a:t>
            </a:r>
          </a:p>
          <a:p>
            <a:pPr marL="0" indent="0" algn="r">
              <a:buNone/>
            </a:pPr>
            <a:endParaRPr lang="fa-IR" sz="2400" dirty="0"/>
          </a:p>
          <a:p>
            <a:pPr marL="0" indent="0" algn="r">
              <a:buNone/>
            </a:pPr>
            <a:r>
              <a:rPr lang="fa-IR" sz="2400" dirty="0"/>
              <a:t>شدت نور خروجی از لامپ نو نسبت به لامپ کهنه بیشتر است لذا به محض تعویض لامپ، تنظیمات شدت نور کاهش داده شود.</a:t>
            </a:r>
          </a:p>
          <a:p>
            <a:pPr marL="0" indent="0" algn="r">
              <a:buNone/>
            </a:pPr>
            <a:endParaRPr lang="fa-IR" sz="2400" dirty="0"/>
          </a:p>
          <a:p>
            <a:pPr marL="0" indent="0" algn="r">
              <a:buNone/>
            </a:pPr>
            <a:r>
              <a:rPr lang="fa-IR" sz="2400" dirty="0"/>
              <a:t>پورت اتصال نور کارکرده داغ است لذا از برخورد مستقیم با آن خودداری گردد.</a:t>
            </a:r>
          </a:p>
          <a:p>
            <a:pPr marL="0" indent="0" algn="r">
              <a:buNone/>
            </a:pPr>
            <a:endParaRPr lang="fa-IR" sz="2400" dirty="0"/>
          </a:p>
          <a:p>
            <a:pPr marL="0" indent="0" algn="r">
              <a:buNone/>
            </a:pPr>
            <a:r>
              <a:rPr lang="fa-IR" sz="2400" dirty="0"/>
              <a:t>قبل از هر عمل انتهای پروب نور بررسی گردد تا عاری از جسم خارجی و تیز باشد.</a:t>
            </a:r>
          </a:p>
          <a:p>
            <a:pPr marL="0" indent="0" algn="r">
              <a:buNone/>
            </a:pPr>
            <a:endParaRPr lang="fa-IR" sz="2400" dirty="0"/>
          </a:p>
          <a:p>
            <a:pPr marL="0" indent="0" algn="r">
              <a:buNone/>
            </a:pPr>
            <a:r>
              <a:rPr lang="fa-IR" sz="2400" dirty="0"/>
              <a:t>از روشن ماندن پروب نور در هوا و خارج چشم جلوگیری شود زیرا منجر به تغییر شکل پروب و یا ایجاد حرارت بالا و صدمه زدن به چشم میگردد.</a:t>
            </a:r>
            <a:endParaRPr lang="en-US" sz="2400" dirty="0"/>
          </a:p>
        </p:txBody>
      </p:sp>
    </p:spTree>
    <p:extLst>
      <p:ext uri="{BB962C8B-B14F-4D97-AF65-F5344CB8AC3E}">
        <p14:creationId xmlns:p14="http://schemas.microsoft.com/office/powerpoint/2010/main" val="57955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1331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endParaRPr lang="en-US" altLang="en-US"/>
          </a:p>
        </p:txBody>
      </p:sp>
      <p:sp>
        <p:nvSpPr>
          <p:cNvPr id="15364" name="Rectangle 4"/>
          <p:cNvSpPr>
            <a:spLocks noGrp="1" noChangeArrowheads="1"/>
          </p:cNvSpPr>
          <p:nvPr>
            <p:ph type="title"/>
          </p:nvPr>
        </p:nvSpPr>
        <p:spPr>
          <a:xfrm>
            <a:off x="2209800" y="404675"/>
            <a:ext cx="7772400" cy="609600"/>
          </a:xfrm>
          <a:effectLst>
            <a:outerShdw dist="53882" dir="2700000" algn="ctr" rotWithShape="0">
              <a:srgbClr val="FAFD00"/>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algn="ctr">
              <a:defRPr/>
            </a:pPr>
            <a:r>
              <a:rPr lang="fa-IR" sz="3200" dirty="0">
                <a:solidFill>
                  <a:schemeClr val="tx2">
                    <a:lumMod val="60000"/>
                    <a:lumOff val="40000"/>
                  </a:schemeClr>
                </a:solidFill>
                <a:latin typeface="Arial" charset="0"/>
              </a:rPr>
              <a:t>پیزوالکتریک</a:t>
            </a:r>
            <a:endParaRPr lang="en-US" sz="3200" dirty="0">
              <a:solidFill>
                <a:schemeClr val="tx2">
                  <a:lumMod val="60000"/>
                  <a:lumOff val="40000"/>
                </a:schemeClr>
              </a:solidFill>
              <a:latin typeface="Arial" charset="0"/>
            </a:endParaRPr>
          </a:p>
        </p:txBody>
      </p:sp>
      <p:sp>
        <p:nvSpPr>
          <p:cNvPr id="15365" name="Rectangle 5"/>
          <p:cNvSpPr>
            <a:spLocks noGrp="1" noChangeArrowheads="1"/>
          </p:cNvSpPr>
          <p:nvPr>
            <p:ph idx="1"/>
          </p:nvPr>
        </p:nvSpPr>
        <p:spPr>
          <a:xfrm>
            <a:off x="1562100" y="1204912"/>
            <a:ext cx="9067800" cy="1728788"/>
          </a:xfr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lnSpcReduction="10000"/>
          </a:bodyPr>
          <a:lstStyle/>
          <a:p>
            <a:pPr marL="548640" indent="-411480" algn="ctr">
              <a:buClr>
                <a:schemeClr val="tx1">
                  <a:shade val="95000"/>
                </a:schemeClr>
              </a:buClr>
              <a:buFont typeface="Wingdings 2"/>
              <a:buChar char=""/>
              <a:defRPr/>
            </a:pPr>
            <a:r>
              <a:rPr lang="fa-IR" sz="2400" dirty="0">
                <a:solidFill>
                  <a:schemeClr val="bg1"/>
                </a:solidFill>
                <a:latin typeface="Arial" charset="0"/>
              </a:rPr>
              <a:t>تبدیل انرژی الکتریکی از طرف کنسول دستگاه به انرژی مکانیکی در کریستالهای هندپیس فیکو</a:t>
            </a:r>
            <a:endParaRPr lang="en-US" sz="2400" dirty="0">
              <a:solidFill>
                <a:schemeClr val="bg1"/>
              </a:solidFill>
              <a:latin typeface="Arial" charset="0"/>
            </a:endParaRPr>
          </a:p>
          <a:p>
            <a:pPr marL="137160" indent="0" algn="ctr">
              <a:buClr>
                <a:schemeClr val="tx1">
                  <a:shade val="95000"/>
                </a:schemeClr>
              </a:buClr>
              <a:buNone/>
              <a:defRPr/>
            </a:pPr>
            <a:r>
              <a:rPr lang="en-US" sz="2400" dirty="0">
                <a:solidFill>
                  <a:srgbClr val="FF0000"/>
                </a:solidFill>
                <a:latin typeface="Arial" charset="0"/>
              </a:rPr>
              <a:t>                   </a:t>
            </a:r>
          </a:p>
          <a:p>
            <a:pPr marL="548640" indent="-411480" algn="ctr">
              <a:buClr>
                <a:schemeClr val="tx1">
                  <a:shade val="95000"/>
                </a:schemeClr>
              </a:buClr>
              <a:buFont typeface="Wingdings 2"/>
              <a:buChar char=""/>
              <a:defRPr/>
            </a:pPr>
            <a:r>
              <a:rPr lang="fa-IR" sz="2400" dirty="0">
                <a:solidFill>
                  <a:srgbClr val="FF0000"/>
                </a:solidFill>
                <a:latin typeface="Arial" charset="0"/>
              </a:rPr>
              <a:t>تیپ فیکو متصل به هندپیس بوده و انرژی </a:t>
            </a:r>
            <a:r>
              <a:rPr lang="fa-IR" sz="2400">
                <a:solidFill>
                  <a:srgbClr val="FF0000"/>
                </a:solidFill>
                <a:latin typeface="Arial" charset="0"/>
              </a:rPr>
              <a:t>مکانیکی به آن منتقل میشود</a:t>
            </a:r>
            <a:endParaRPr lang="en-US" sz="2400" dirty="0">
              <a:solidFill>
                <a:srgbClr val="FF0000"/>
              </a:solidFill>
              <a:latin typeface="Arial" charset="0"/>
            </a:endParaRPr>
          </a:p>
        </p:txBody>
      </p:sp>
      <p:graphicFrame>
        <p:nvGraphicFramePr>
          <p:cNvPr id="13318" name="Object 6">
            <a:hlinkClick r:id="" action="ppaction://ole?verb=0"/>
          </p:cNvPr>
          <p:cNvGraphicFramePr>
            <a:graphicFrameLocks/>
          </p:cNvGraphicFramePr>
          <p:nvPr/>
        </p:nvGraphicFramePr>
        <p:xfrm>
          <a:off x="2092325" y="3086100"/>
          <a:ext cx="7969250" cy="3771900"/>
        </p:xfrm>
        <a:graphic>
          <a:graphicData uri="http://schemas.openxmlformats.org/presentationml/2006/ole">
            <mc:AlternateContent xmlns:mc="http://schemas.openxmlformats.org/markup-compatibility/2006">
              <mc:Choice xmlns:v="urn:schemas-microsoft-com:vml" Requires="v">
                <p:oleObj spid="_x0000_s7229" name="Bitmap Image" r:id="rId4" imgW="5191850" imgH="2657846" progId="Paint.Picture">
                  <p:embed/>
                </p:oleObj>
              </mc:Choice>
              <mc:Fallback>
                <p:oleObj name="Bitmap Image" r:id="rId4" imgW="5191850" imgH="2657846" progId="Paint.Picture">
                  <p:embed/>
                  <p:pic>
                    <p:nvPicPr>
                      <p:cNvPr id="13318" name="Object 6">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3086100"/>
                        <a:ext cx="79692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8511666"/>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a:solidFill>
                  <a:schemeClr val="accent4">
                    <a:lumMod val="60000"/>
                    <a:lumOff val="40000"/>
                  </a:schemeClr>
                </a:solidFill>
                <a:effectLst>
                  <a:outerShdw blurRad="38100" dist="38100" dir="2700000" algn="tl">
                    <a:srgbClr val="000000">
                      <a:alpha val="43137"/>
                    </a:srgbClr>
                  </a:outerShdw>
                </a:effectLst>
              </a:rPr>
              <a:t>الزامات ایمنی استفاده از لیزر</a:t>
            </a:r>
            <a:endParaRPr lang="en-US" i="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lgn="r">
              <a:buNone/>
            </a:pPr>
            <a:r>
              <a:rPr lang="fa-IR" sz="2400" dirty="0"/>
              <a:t>پیش از استفاده از لیزر دستگاه، تکنسین اتاق عمل باید مهارتهای لازم جهت کار با این ابزار را از طریق آموزش توسط کارشناس شرکت مربوطه فرا گیرد.</a:t>
            </a:r>
          </a:p>
          <a:p>
            <a:pPr marL="0" indent="0" algn="r">
              <a:buNone/>
            </a:pPr>
            <a:endParaRPr lang="fa-IR" sz="2400" dirty="0"/>
          </a:p>
          <a:p>
            <a:pPr marL="0" indent="0" algn="r">
              <a:buNone/>
            </a:pPr>
            <a:r>
              <a:rPr lang="fa-IR" sz="2400" dirty="0"/>
              <a:t>در صورت بروز رفتار غیر قابل پیشبینی توسط لیزر، باید کلید قرمز اضطراری تعبیه شده روی پایه لیزر فشرده گردد تا در لحظه، تمام فعالیت لیزر غیرفعال شود. این کلید در حالت معمول باید به سمت بیرون باشد.</a:t>
            </a:r>
          </a:p>
          <a:p>
            <a:pPr marL="0" indent="0" algn="r">
              <a:buNone/>
            </a:pPr>
            <a:endParaRPr lang="fa-IR" sz="2400" dirty="0"/>
          </a:p>
          <a:p>
            <a:pPr marL="0" indent="0" algn="r">
              <a:buNone/>
            </a:pPr>
            <a:r>
              <a:rPr lang="fa-IR" sz="2400" dirty="0"/>
              <a:t>تمامی پرسنل حاضر در اتاق عمل جهت ایمنی حین کار با لیزر دستگاه باید از عینک مخصوص با توانایی فیلتر کردن طول موج مخصوص آن لیزر استفاده کنند.</a:t>
            </a:r>
            <a:endParaRPr lang="en-US" sz="2400" dirty="0"/>
          </a:p>
        </p:txBody>
      </p:sp>
    </p:spTree>
    <p:extLst>
      <p:ext uri="{BB962C8B-B14F-4D97-AF65-F5344CB8AC3E}">
        <p14:creationId xmlns:p14="http://schemas.microsoft.com/office/powerpoint/2010/main" val="1266076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solidFill>
                  <a:schemeClr val="accent4">
                    <a:lumMod val="60000"/>
                    <a:lumOff val="40000"/>
                  </a:schemeClr>
                </a:solidFill>
                <a:effectLst>
                  <a:outerShdw blurRad="38100" dist="38100" dir="2700000" algn="tl">
                    <a:srgbClr val="000000">
                      <a:alpha val="43137"/>
                    </a:srgbClr>
                  </a:outerShdw>
                </a:effectLst>
              </a:rPr>
              <a:t>Preventive maintenance </a:t>
            </a:r>
          </a:p>
        </p:txBody>
      </p:sp>
      <p:sp>
        <p:nvSpPr>
          <p:cNvPr id="3" name="Content Placeholder 2"/>
          <p:cNvSpPr>
            <a:spLocks noGrp="1"/>
          </p:cNvSpPr>
          <p:nvPr>
            <p:ph idx="1"/>
          </p:nvPr>
        </p:nvSpPr>
        <p:spPr>
          <a:xfrm>
            <a:off x="1154955" y="2411507"/>
            <a:ext cx="8761412" cy="4303058"/>
          </a:xfrm>
        </p:spPr>
        <p:txBody>
          <a:bodyPr>
            <a:normAutofit fontScale="70000" lnSpcReduction="20000"/>
          </a:bodyPr>
          <a:lstStyle/>
          <a:p>
            <a:pPr marL="0" indent="0" algn="r">
              <a:buNone/>
            </a:pPr>
            <a:r>
              <a:rPr lang="fa-IR" sz="2400" dirty="0"/>
              <a:t>بخش مهمی از این فرآیند مربوط به شرکت ارائه کننده دستگاه </a:t>
            </a:r>
            <a:r>
              <a:rPr lang="fa-IR" sz="2400"/>
              <a:t>میباشد که کارشناس فنی شرکت </a:t>
            </a:r>
            <a:r>
              <a:rPr lang="fa-IR" sz="2400" dirty="0"/>
              <a:t>موظف است برای کالیبراسیون دستگاه پس از اعلام نیاز توسط </a:t>
            </a:r>
            <a:r>
              <a:rPr lang="fa-IR" sz="2400"/>
              <a:t>مرکز، </a:t>
            </a:r>
            <a:r>
              <a:rPr lang="fa-IR" sz="2400" dirty="0"/>
              <a:t>در مرکز حضور یابد.</a:t>
            </a:r>
          </a:p>
          <a:p>
            <a:pPr marL="0" indent="0" algn="r">
              <a:buNone/>
            </a:pPr>
            <a:endParaRPr lang="fa-IR" sz="2400" dirty="0"/>
          </a:p>
          <a:p>
            <a:pPr marL="0" indent="0" algn="r">
              <a:buNone/>
            </a:pPr>
            <a:r>
              <a:rPr lang="fa-IR" sz="2400" dirty="0"/>
              <a:t>فرآیند کالیبراسیون طبق پروتکلهای کمپانی سازنده صورت میگیرد و در مورد دستگاههای فیکو ویترکتومی خلفی به صورت زیر میباشد:</a:t>
            </a:r>
          </a:p>
          <a:p>
            <a:pPr marL="0" indent="0" algn="r">
              <a:buNone/>
            </a:pPr>
            <a:r>
              <a:rPr lang="fa-IR" sz="2400" dirty="0"/>
              <a:t>چک آپ کامل ماژول های فلوییدیک (خروجی وکیوم، اسپیریشن و ایریگیشن)، اولتراسوند (خروجی پاور فیکو و دیاترمی)، پنوماتیک (خروجی تعداد کات ویترکتومی)، نور (خروجی نور)، لیزر و پمپ سیلیکون با کمک ابزار مخصوص ارسالی از طرف کمپانی سازنده که توسط کارشناس فنی شرکت مربوطه انجام میگردد. در ضمن قطعات داخلی که به صورت مصرفی هستند در صورت مستهلک شدن، تعویض گشته و قطعه داغی در اختیار مسئول تجهیزات مرکز قرار میگیرد.</a:t>
            </a:r>
          </a:p>
          <a:p>
            <a:pPr marL="0" indent="0" algn="r">
              <a:buNone/>
            </a:pPr>
            <a:endParaRPr lang="fa-IR" sz="2400" dirty="0"/>
          </a:p>
          <a:p>
            <a:pPr marL="0" indent="0" algn="r">
              <a:buNone/>
            </a:pPr>
            <a:r>
              <a:rPr lang="fa-IR" sz="2400" dirty="0"/>
              <a:t>تمامی مقادیر خروجی بدست آمده به صورت مکتوب در برگه مخصوص شرکت درج میگردد و شرکت موظف است در صورت درخواست مرکز، نسخه ای از این برگه را در اختیار بخش تجهیزات مرکز قرار دهد.</a:t>
            </a:r>
          </a:p>
          <a:p>
            <a:pPr marL="0" indent="0" algn="r">
              <a:buNone/>
            </a:pPr>
            <a:endParaRPr lang="fa-IR" sz="2400" dirty="0"/>
          </a:p>
          <a:p>
            <a:pPr marL="0" indent="0" algn="r">
              <a:buNone/>
            </a:pPr>
            <a:r>
              <a:rPr lang="fa-IR" sz="2400" dirty="0"/>
              <a:t>در صورت پاس نشدن موفقیت آمیز هریک از فرآیندهای فوق، عیب یابی صورت گرفته و قطعات مورد نیاز و هزینه تعمیر و تعویض به اطلاع مرکز میرسد. </a:t>
            </a:r>
          </a:p>
        </p:txBody>
      </p:sp>
    </p:spTree>
    <p:extLst>
      <p:ext uri="{BB962C8B-B14F-4D97-AF65-F5344CB8AC3E}">
        <p14:creationId xmlns:p14="http://schemas.microsoft.com/office/powerpoint/2010/main" val="1692613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a:solidFill>
                  <a:schemeClr val="accent4">
                    <a:lumMod val="60000"/>
                    <a:lumOff val="40000"/>
                  </a:schemeClr>
                </a:solidFill>
                <a:effectLst>
                  <a:outerShdw blurRad="38100" dist="38100" dir="2700000" algn="tl">
                    <a:srgbClr val="000000">
                      <a:alpha val="43137"/>
                    </a:srgbClr>
                  </a:outerShdw>
                </a:effectLst>
              </a:rPr>
              <a:t>رفع ایرادات دستگاه در هنگام کار با آن</a:t>
            </a:r>
            <a:endParaRPr lang="en-US" i="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marL="0" indent="0" algn="r">
              <a:buNone/>
            </a:pPr>
            <a:r>
              <a:rPr lang="fa-IR" sz="2400" dirty="0"/>
              <a:t>اصولا" دستگاههای فیکو ویترکتومی شامل سه نوع پیغام میباشند:</a:t>
            </a:r>
          </a:p>
          <a:p>
            <a:pPr marL="0" indent="0">
              <a:buNone/>
            </a:pPr>
            <a:r>
              <a:rPr lang="en-US" sz="2400" dirty="0"/>
              <a:t>Advisory (Green):</a:t>
            </a:r>
          </a:p>
          <a:p>
            <a:pPr marL="0" indent="0" algn="r">
              <a:buNone/>
            </a:pPr>
            <a:r>
              <a:rPr lang="fa-IR" sz="2400" dirty="0"/>
              <a:t>آن دسته از پیغامهایی که عموما" توسط کاربر قابل برطرف شدن هستند ونیاز به حضور کارشناس فنی در مرکز نیست (بعضا" ناشی از اشتباه کاربر است)</a:t>
            </a:r>
          </a:p>
          <a:p>
            <a:pPr marL="0" indent="0">
              <a:buNone/>
            </a:pPr>
            <a:r>
              <a:rPr lang="en-US" sz="2400" dirty="0"/>
              <a:t>Warning or Error (Yellow):</a:t>
            </a:r>
          </a:p>
          <a:p>
            <a:pPr marL="0" indent="0" algn="r">
              <a:buNone/>
            </a:pPr>
            <a:r>
              <a:rPr lang="fa-IR" sz="2400" dirty="0"/>
              <a:t>یک خطا در یک بخش خاص دستگاه ایجاد شده و اگر در صورت خاموش و روشن کردن مجدد دستگاه ایراد برطرف نشد با بخش فنی شرکت تماس گرفته شود.</a:t>
            </a:r>
          </a:p>
          <a:p>
            <a:pPr marL="0" indent="0">
              <a:buNone/>
            </a:pPr>
            <a:r>
              <a:rPr lang="en-US" sz="2400" dirty="0"/>
              <a:t>Fault (Red):</a:t>
            </a:r>
          </a:p>
          <a:p>
            <a:pPr marL="0" indent="0" algn="r">
              <a:buNone/>
            </a:pPr>
            <a:r>
              <a:rPr lang="fa-IR" sz="2400" dirty="0"/>
              <a:t>با بخش فنی شرکت تماس گرفته شود.</a:t>
            </a:r>
          </a:p>
          <a:p>
            <a:pPr marL="0" indent="0" algn="r">
              <a:buNone/>
            </a:pPr>
            <a:endParaRPr lang="fa-IR" sz="2400" dirty="0"/>
          </a:p>
          <a:p>
            <a:pPr marL="0" indent="0" algn="r">
              <a:buNone/>
            </a:pPr>
            <a:r>
              <a:rPr lang="fa-IR" sz="2400"/>
              <a:t>تمامی پیغامهای فوق دارای کد خطا و توضیحات است که به کاربر جهت تسریع در رفع خطا کمک میکنند.</a:t>
            </a:r>
            <a:endParaRPr lang="en-US" sz="2400" dirty="0"/>
          </a:p>
          <a:p>
            <a:pPr marL="0" indent="0" algn="r">
              <a:buNone/>
            </a:pPr>
            <a:endParaRPr lang="fa-IR" sz="2400" dirty="0"/>
          </a:p>
          <a:p>
            <a:pPr marL="0" indent="0" algn="r">
              <a:buNone/>
            </a:pPr>
            <a:endParaRPr lang="fa-IR" sz="2400" dirty="0"/>
          </a:p>
        </p:txBody>
      </p:sp>
    </p:spTree>
    <p:extLst>
      <p:ext uri="{BB962C8B-B14F-4D97-AF65-F5344CB8AC3E}">
        <p14:creationId xmlns:p14="http://schemas.microsoft.com/office/powerpoint/2010/main" val="1354502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1344" y="2099732"/>
            <a:ext cx="8825658" cy="2677648"/>
          </a:xfrm>
        </p:spPr>
        <p:txBody>
          <a:bodyPr/>
          <a:lstStyle/>
          <a:p>
            <a:pPr algn="ctr"/>
            <a:br>
              <a:rPr lang="en-US" dirty="0"/>
            </a:br>
            <a:br>
              <a:rPr lang="en-US" dirty="0"/>
            </a:br>
            <a:br>
              <a:rPr lang="en-US" dirty="0"/>
            </a:br>
            <a:br>
              <a:rPr lang="en-US" dirty="0"/>
            </a:br>
            <a:br>
              <a:rPr lang="en-US" dirty="0"/>
            </a:br>
            <a:r>
              <a:rPr lang="en-US" dirty="0"/>
              <a:t>Thank You</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8149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1026"/>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1" name="Rectangle 1027"/>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2" name="Rectangle 1028"/>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3" name="Rectangle 1029"/>
          <p:cNvSpPr>
            <a:spLocks noGrp="1" noChangeArrowheads="1"/>
          </p:cNvSpPr>
          <p:nvPr>
            <p:ph type="title"/>
          </p:nvPr>
        </p:nvSpPr>
        <p:spPr>
          <a:xfrm>
            <a:off x="2797175" y="448854"/>
            <a:ext cx="6781800" cy="800100"/>
          </a:xfrm>
          <a:noFill/>
          <a:ln/>
          <a:effectLst>
            <a:outerShdw dist="35921" dir="2700000" algn="ctr" rotWithShape="0">
              <a:srgbClr val="FFFF00"/>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algn="ctr"/>
            <a:r>
              <a:rPr lang="fa-IR" altLang="en-US" dirty="0">
                <a:solidFill>
                  <a:schemeClr val="accent4">
                    <a:lumMod val="60000"/>
                    <a:lumOff val="40000"/>
                  </a:schemeClr>
                </a:solidFill>
                <a:latin typeface="Arial" panose="020B0604020202020204" pitchFamily="34" charset="0"/>
              </a:rPr>
              <a:t>فرکانس</a:t>
            </a:r>
            <a:endParaRPr lang="en-US" altLang="en-US" dirty="0">
              <a:solidFill>
                <a:schemeClr val="accent4">
                  <a:lumMod val="60000"/>
                  <a:lumOff val="40000"/>
                </a:schemeClr>
              </a:solidFill>
              <a:latin typeface="Arial" panose="020B0604020202020204" pitchFamily="34" charset="0"/>
            </a:endParaRPr>
          </a:p>
        </p:txBody>
      </p:sp>
      <p:grpSp>
        <p:nvGrpSpPr>
          <p:cNvPr id="247814" name="Group 1030"/>
          <p:cNvGrpSpPr>
            <a:grpSpLocks/>
          </p:cNvGrpSpPr>
          <p:nvPr/>
        </p:nvGrpSpPr>
        <p:grpSpPr bwMode="auto">
          <a:xfrm>
            <a:off x="2514600" y="2209801"/>
            <a:ext cx="7343776" cy="2917825"/>
            <a:chOff x="631" y="2281"/>
            <a:chExt cx="4626" cy="1838"/>
          </a:xfrm>
        </p:grpSpPr>
        <p:sp>
          <p:nvSpPr>
            <p:cNvPr id="247815" name="AutoShape 1031"/>
            <p:cNvSpPr>
              <a:spLocks noChangeArrowheads="1"/>
            </p:cNvSpPr>
            <p:nvPr/>
          </p:nvSpPr>
          <p:spPr bwMode="auto">
            <a:xfrm flipH="1">
              <a:off x="1518" y="2810"/>
              <a:ext cx="1471" cy="765"/>
            </a:xfrm>
            <a:prstGeom prst="parallelogram">
              <a:avLst>
                <a:gd name="adj" fmla="val 48063"/>
              </a:avLst>
            </a:prstGeom>
            <a:noFill/>
            <a:ln w="127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6" name="AutoShape 1032"/>
            <p:cNvSpPr>
              <a:spLocks noChangeArrowheads="1"/>
            </p:cNvSpPr>
            <p:nvPr/>
          </p:nvSpPr>
          <p:spPr bwMode="auto">
            <a:xfrm flipH="1">
              <a:off x="1418" y="2818"/>
              <a:ext cx="1472" cy="765"/>
            </a:xfrm>
            <a:prstGeom prst="parallelogram">
              <a:avLst>
                <a:gd name="adj" fmla="val 48096"/>
              </a:avLst>
            </a:prstGeom>
            <a:noFill/>
            <a:ln w="127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7" name="AutoShape 1033"/>
            <p:cNvSpPr>
              <a:spLocks noChangeArrowheads="1"/>
            </p:cNvSpPr>
            <p:nvPr/>
          </p:nvSpPr>
          <p:spPr bwMode="auto">
            <a:xfrm flipH="1">
              <a:off x="1590" y="2818"/>
              <a:ext cx="1471" cy="765"/>
            </a:xfrm>
            <a:prstGeom prst="parallelogram">
              <a:avLst>
                <a:gd name="adj" fmla="val 48063"/>
              </a:avLst>
            </a:prstGeom>
            <a:noFill/>
            <a:ln w="127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8" name="AutoShape 1034"/>
            <p:cNvSpPr>
              <a:spLocks noChangeArrowheads="1"/>
            </p:cNvSpPr>
            <p:nvPr/>
          </p:nvSpPr>
          <p:spPr bwMode="auto">
            <a:xfrm flipH="1">
              <a:off x="1326" y="2830"/>
              <a:ext cx="1447" cy="741"/>
            </a:xfrm>
            <a:prstGeom prst="parallelogram">
              <a:avLst>
                <a:gd name="adj" fmla="val 48810"/>
              </a:avLst>
            </a:prstGeom>
            <a:solidFill>
              <a:schemeClr val="folHlink"/>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9" name="AutoShape 1035"/>
            <p:cNvSpPr>
              <a:spLocks noChangeArrowheads="1"/>
            </p:cNvSpPr>
            <p:nvPr/>
          </p:nvSpPr>
          <p:spPr bwMode="auto">
            <a:xfrm rot="5400000" flipV="1">
              <a:off x="346" y="2566"/>
              <a:ext cx="1838" cy="126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20" name="Oval 1036"/>
            <p:cNvSpPr>
              <a:spLocks noChangeArrowheads="1"/>
            </p:cNvSpPr>
            <p:nvPr/>
          </p:nvSpPr>
          <p:spPr bwMode="auto">
            <a:xfrm>
              <a:off x="809" y="2814"/>
              <a:ext cx="889" cy="79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21" name="Line 1037"/>
            <p:cNvSpPr>
              <a:spLocks noChangeShapeType="1"/>
            </p:cNvSpPr>
            <p:nvPr/>
          </p:nvSpPr>
          <p:spPr bwMode="auto">
            <a:xfrm>
              <a:off x="2221" y="3213"/>
              <a:ext cx="1208" cy="0"/>
            </a:xfrm>
            <a:prstGeom prst="line">
              <a:avLst/>
            </a:prstGeom>
            <a:noFill/>
            <a:ln w="762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22" name="Rectangle 1038"/>
            <p:cNvSpPr>
              <a:spLocks noChangeArrowheads="1"/>
            </p:cNvSpPr>
            <p:nvPr/>
          </p:nvSpPr>
          <p:spPr bwMode="auto">
            <a:xfrm>
              <a:off x="3509" y="2982"/>
              <a:ext cx="1748"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4000" b="1">
                  <a:solidFill>
                    <a:schemeClr val="hlink"/>
                  </a:solidFill>
                  <a:latin typeface="Arial" panose="020B0604020202020204" pitchFamily="34" charset="0"/>
                </a:rPr>
                <a:t>Frequency</a:t>
              </a:r>
            </a:p>
          </p:txBody>
        </p:sp>
      </p:grpSp>
      <p:sp>
        <p:nvSpPr>
          <p:cNvPr id="247823" name="Rectangle 1039"/>
          <p:cNvSpPr>
            <a:spLocks noChangeArrowheads="1"/>
          </p:cNvSpPr>
          <p:nvPr/>
        </p:nvSpPr>
        <p:spPr bwMode="auto">
          <a:xfrm>
            <a:off x="1778000" y="932118"/>
            <a:ext cx="88201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20000"/>
              </a:spcBef>
              <a:buClr>
                <a:srgbClr val="A2C1FE"/>
              </a:buClr>
              <a:buSzPct val="75000"/>
              <a:buFont typeface="Monotype Sorts" pitchFamily="2" charset="2"/>
              <a:buNone/>
            </a:pPr>
            <a:endParaRPr lang="en-US" altLang="en-US" sz="2800" b="1" dirty="0">
              <a:solidFill>
                <a:srgbClr val="FFFFFF"/>
              </a:solidFill>
              <a:latin typeface="Arial" panose="020B0604020202020204" pitchFamily="34" charset="0"/>
            </a:endParaRPr>
          </a:p>
          <a:p>
            <a:pPr algn="ctr">
              <a:spcBef>
                <a:spcPct val="20000"/>
              </a:spcBef>
              <a:buClr>
                <a:srgbClr val="FFFF00"/>
              </a:buClr>
              <a:buSzPct val="75000"/>
              <a:buFontTx/>
              <a:buChar char="•"/>
            </a:pPr>
            <a:r>
              <a:rPr lang="fa-IR" altLang="en-US" sz="2800" b="1" dirty="0">
                <a:solidFill>
                  <a:srgbClr val="FFFF00"/>
                </a:solidFill>
                <a:latin typeface="Arial" panose="020B0604020202020204" pitchFamily="34" charset="0"/>
              </a:rPr>
              <a:t>میزان سرعت جلو عقب شدن تیپ فیو</a:t>
            </a:r>
            <a:endParaRPr lang="en-US" altLang="en-US" sz="2800" b="1" dirty="0">
              <a:solidFill>
                <a:srgbClr val="FFFF00"/>
              </a:solidFill>
              <a:latin typeface="Arial" panose="020B0604020202020204" pitchFamily="34" charset="0"/>
            </a:endParaRPr>
          </a:p>
        </p:txBody>
      </p:sp>
      <p:sp>
        <p:nvSpPr>
          <p:cNvPr id="247824" name="Rectangle 1040"/>
          <p:cNvSpPr>
            <a:spLocks noChangeArrowheads="1"/>
          </p:cNvSpPr>
          <p:nvPr/>
        </p:nvSpPr>
        <p:spPr bwMode="auto">
          <a:xfrm>
            <a:off x="1847851" y="4988335"/>
            <a:ext cx="8820150" cy="146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20000"/>
              </a:spcBef>
              <a:buClr>
                <a:srgbClr val="A2C1FE"/>
              </a:buClr>
              <a:buSzPct val="75000"/>
              <a:buFont typeface="Monotype Sorts" pitchFamily="2" charset="2"/>
              <a:buNone/>
            </a:pPr>
            <a:endParaRPr lang="en-US" altLang="en-US" sz="2800" b="1" dirty="0">
              <a:solidFill>
                <a:srgbClr val="FFFFFF"/>
              </a:solidFill>
              <a:latin typeface="Arial" panose="020B0604020202020204" pitchFamily="34" charset="0"/>
            </a:endParaRPr>
          </a:p>
          <a:p>
            <a:pPr algn="ctr">
              <a:spcBef>
                <a:spcPct val="20000"/>
              </a:spcBef>
              <a:buClr>
                <a:srgbClr val="FFFF00"/>
              </a:buClr>
              <a:buSzPct val="75000"/>
              <a:buFontTx/>
              <a:buChar char="•"/>
            </a:pPr>
            <a:r>
              <a:rPr lang="fa-IR" altLang="en-US" sz="2800" b="1" dirty="0">
                <a:solidFill>
                  <a:srgbClr val="FF0000"/>
                </a:solidFill>
                <a:latin typeface="Arial" panose="020B0604020202020204" pitchFamily="34" charset="0"/>
              </a:rPr>
              <a:t>فرکانس اولتراسوند در هندپیس فیکو در بازه 27000 تا 60000 بار در ثانیه میباشد</a:t>
            </a:r>
            <a:endParaRPr lang="en-US" altLang="en-US" sz="28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30209516"/>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1026"/>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59" name="Rectangle 1027"/>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60" name="Rectangle 1028"/>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61" name="Rectangle 1029"/>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62" name="Rectangle 1030"/>
          <p:cNvSpPr>
            <a:spLocks noGrp="1" noChangeArrowheads="1"/>
          </p:cNvSpPr>
          <p:nvPr>
            <p:ph type="title"/>
          </p:nvPr>
        </p:nvSpPr>
        <p:spPr>
          <a:xfrm>
            <a:off x="2209800" y="474664"/>
            <a:ext cx="7772400" cy="838200"/>
          </a:xfrm>
          <a:noFill/>
          <a:ln/>
          <a:effectLst>
            <a:outerShdw dist="53882" dir="2700000" algn="ctr" rotWithShape="0">
              <a:srgbClr val="FFFF00"/>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algn="ctr"/>
            <a:r>
              <a:rPr lang="en-US" altLang="en-US" dirty="0">
                <a:solidFill>
                  <a:schemeClr val="accent4">
                    <a:lumMod val="60000"/>
                    <a:lumOff val="40000"/>
                  </a:schemeClr>
                </a:solidFill>
                <a:latin typeface="Arial" panose="020B0604020202020204" pitchFamily="34" charset="0"/>
              </a:rPr>
              <a:t>STROKE</a:t>
            </a:r>
          </a:p>
        </p:txBody>
      </p:sp>
      <p:grpSp>
        <p:nvGrpSpPr>
          <p:cNvPr id="249863" name="Group 1031"/>
          <p:cNvGrpSpPr>
            <a:grpSpLocks/>
          </p:cNvGrpSpPr>
          <p:nvPr/>
        </p:nvGrpSpPr>
        <p:grpSpPr bwMode="auto">
          <a:xfrm>
            <a:off x="2422524" y="2136677"/>
            <a:ext cx="6505576" cy="3662363"/>
            <a:chOff x="754" y="1571"/>
            <a:chExt cx="4098" cy="2307"/>
          </a:xfrm>
        </p:grpSpPr>
        <p:sp>
          <p:nvSpPr>
            <p:cNvPr id="249864" name="AutoShape 1032"/>
            <p:cNvSpPr>
              <a:spLocks noChangeArrowheads="1"/>
            </p:cNvSpPr>
            <p:nvPr/>
          </p:nvSpPr>
          <p:spPr bwMode="auto">
            <a:xfrm flipH="1">
              <a:off x="1685" y="2207"/>
              <a:ext cx="1576" cy="904"/>
            </a:xfrm>
            <a:prstGeom prst="parallelogram">
              <a:avLst>
                <a:gd name="adj" fmla="val 43576"/>
              </a:avLst>
            </a:prstGeom>
            <a:noFill/>
            <a:ln w="127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65" name="AutoShape 1033"/>
            <p:cNvSpPr>
              <a:spLocks noChangeArrowheads="1"/>
            </p:cNvSpPr>
            <p:nvPr/>
          </p:nvSpPr>
          <p:spPr bwMode="auto">
            <a:xfrm flipH="1">
              <a:off x="1589" y="2207"/>
              <a:ext cx="1576" cy="904"/>
            </a:xfrm>
            <a:prstGeom prst="parallelogram">
              <a:avLst>
                <a:gd name="adj" fmla="val 43576"/>
              </a:avLst>
            </a:prstGeom>
            <a:noFill/>
            <a:ln w="127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66" name="AutoShape 1034"/>
            <p:cNvSpPr>
              <a:spLocks noChangeArrowheads="1"/>
            </p:cNvSpPr>
            <p:nvPr/>
          </p:nvSpPr>
          <p:spPr bwMode="auto">
            <a:xfrm flipH="1">
              <a:off x="1781" y="2207"/>
              <a:ext cx="1576" cy="904"/>
            </a:xfrm>
            <a:prstGeom prst="parallelogram">
              <a:avLst>
                <a:gd name="adj" fmla="val 43576"/>
              </a:avLst>
            </a:prstGeom>
            <a:noFill/>
            <a:ln w="127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67" name="AutoShape 1035"/>
            <p:cNvSpPr>
              <a:spLocks noChangeArrowheads="1"/>
            </p:cNvSpPr>
            <p:nvPr/>
          </p:nvSpPr>
          <p:spPr bwMode="auto">
            <a:xfrm flipH="1">
              <a:off x="1498" y="2219"/>
              <a:ext cx="1552" cy="880"/>
            </a:xfrm>
            <a:prstGeom prst="parallelogram">
              <a:avLst>
                <a:gd name="adj" fmla="val 44083"/>
              </a:avLst>
            </a:prstGeom>
            <a:solidFill>
              <a:schemeClr val="folHlink"/>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endParaRPr>
            </a:p>
          </p:txBody>
        </p:sp>
        <p:sp>
          <p:nvSpPr>
            <p:cNvPr id="249868" name="AutoShape 1036"/>
            <p:cNvSpPr>
              <a:spLocks noChangeArrowheads="1"/>
            </p:cNvSpPr>
            <p:nvPr/>
          </p:nvSpPr>
          <p:spPr bwMode="auto">
            <a:xfrm rot="5400000" flipV="1">
              <a:off x="346" y="1979"/>
              <a:ext cx="2176" cy="136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69" name="Oval 1037"/>
            <p:cNvSpPr>
              <a:spLocks noChangeArrowheads="1"/>
            </p:cNvSpPr>
            <p:nvPr/>
          </p:nvSpPr>
          <p:spPr bwMode="auto">
            <a:xfrm>
              <a:off x="946" y="2202"/>
              <a:ext cx="952" cy="934"/>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70" name="Line 1038"/>
            <p:cNvSpPr>
              <a:spLocks noChangeShapeType="1"/>
            </p:cNvSpPr>
            <p:nvPr/>
          </p:nvSpPr>
          <p:spPr bwMode="auto">
            <a:xfrm>
              <a:off x="3043" y="3194"/>
              <a:ext cx="0" cy="573"/>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71" name="Line 1039"/>
            <p:cNvSpPr>
              <a:spLocks noChangeShapeType="1"/>
            </p:cNvSpPr>
            <p:nvPr/>
          </p:nvSpPr>
          <p:spPr bwMode="auto">
            <a:xfrm>
              <a:off x="3398" y="3203"/>
              <a:ext cx="0" cy="573"/>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72" name="Line 1040"/>
            <p:cNvSpPr>
              <a:spLocks noChangeShapeType="1"/>
            </p:cNvSpPr>
            <p:nvPr/>
          </p:nvSpPr>
          <p:spPr bwMode="auto">
            <a:xfrm>
              <a:off x="2749" y="3668"/>
              <a:ext cx="271" cy="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73" name="Line 1041"/>
            <p:cNvSpPr>
              <a:spLocks noChangeShapeType="1"/>
            </p:cNvSpPr>
            <p:nvPr/>
          </p:nvSpPr>
          <p:spPr bwMode="auto">
            <a:xfrm>
              <a:off x="3412" y="3658"/>
              <a:ext cx="222" cy="0"/>
            </a:xfrm>
            <a:prstGeom prst="line">
              <a:avLst/>
            </a:prstGeom>
            <a:noFill/>
            <a:ln w="127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874" name="Rectangle 1042"/>
            <p:cNvSpPr>
              <a:spLocks noChangeArrowheads="1"/>
            </p:cNvSpPr>
            <p:nvPr/>
          </p:nvSpPr>
          <p:spPr bwMode="auto">
            <a:xfrm>
              <a:off x="3731" y="3434"/>
              <a:ext cx="1121"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4000" b="1">
                  <a:solidFill>
                    <a:schemeClr val="hlink"/>
                  </a:solidFill>
                  <a:latin typeface="Arial" panose="020B0604020202020204" pitchFamily="34" charset="0"/>
                </a:rPr>
                <a:t>Stroke</a:t>
              </a:r>
            </a:p>
          </p:txBody>
        </p:sp>
      </p:grpSp>
      <p:sp>
        <p:nvSpPr>
          <p:cNvPr id="249875" name="Rectangle 1043"/>
          <p:cNvSpPr>
            <a:spLocks noGrp="1" noChangeArrowheads="1"/>
          </p:cNvSpPr>
          <p:nvPr>
            <p:ph type="body" idx="1"/>
          </p:nvPr>
        </p:nvSpPr>
        <p:spPr>
          <a:xfrm>
            <a:off x="1645444" y="1351504"/>
            <a:ext cx="8901112" cy="65087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marL="0" indent="0" algn="ctr">
              <a:buNone/>
            </a:pPr>
            <a:r>
              <a:rPr lang="fa-IR" altLang="en-US" sz="2400" dirty="0">
                <a:solidFill>
                  <a:schemeClr val="bg1"/>
                </a:solidFill>
                <a:latin typeface="Arial" panose="020B0604020202020204" pitchFamily="34" charset="0"/>
              </a:rPr>
              <a:t>میزان طول عقب و جلو شدن تیپ در هندپیس</a:t>
            </a:r>
            <a:endParaRPr lang="en-US" altLang="en-US" sz="2400" dirty="0">
              <a:solidFill>
                <a:schemeClr val="bg1"/>
              </a:solidFill>
              <a:latin typeface="Arial" panose="020B0604020202020204" pitchFamily="34" charset="0"/>
            </a:endParaRPr>
          </a:p>
        </p:txBody>
      </p:sp>
      <p:sp>
        <p:nvSpPr>
          <p:cNvPr id="249876" name="Text Box 1044"/>
          <p:cNvSpPr txBox="1">
            <a:spLocks noChangeArrowheads="1"/>
          </p:cNvSpPr>
          <p:nvPr/>
        </p:nvSpPr>
        <p:spPr bwMode="auto">
          <a:xfrm>
            <a:off x="1368425" y="5884322"/>
            <a:ext cx="8613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fa-IR" sz="2400" dirty="0">
                <a:solidFill>
                  <a:srgbClr val="FF0000"/>
                </a:solidFill>
              </a:rPr>
              <a:t>پاور فیکو در واقع درصدی از میزان استروک میباشد</a:t>
            </a:r>
            <a:endParaRPr lang="en-US" altLang="en-US" sz="2400" dirty="0">
              <a:solidFill>
                <a:srgbClr val="FF0000"/>
              </a:solidFill>
            </a:endParaRPr>
          </a:p>
        </p:txBody>
      </p:sp>
    </p:spTree>
    <p:extLst>
      <p:ext uri="{BB962C8B-B14F-4D97-AF65-F5344CB8AC3E}">
        <p14:creationId xmlns:p14="http://schemas.microsoft.com/office/powerpoint/2010/main" val="54405685"/>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279" y="2383730"/>
            <a:ext cx="8825660" cy="1822514"/>
          </a:xfrm>
        </p:spPr>
        <p:txBody>
          <a:bodyPr/>
          <a:lstStyle/>
          <a:p>
            <a:pPr algn="ctr"/>
            <a:r>
              <a:rPr lang="fa-IR" dirty="0">
                <a:solidFill>
                  <a:schemeClr val="tx2">
                    <a:lumMod val="40000"/>
                    <a:lumOff val="60000"/>
                  </a:schemeClr>
                </a:solidFill>
              </a:rPr>
              <a:t>اولتراسوند</a:t>
            </a:r>
            <a:br>
              <a:rPr lang="en-US" dirty="0">
                <a:solidFill>
                  <a:schemeClr val="tx2">
                    <a:lumMod val="40000"/>
                    <a:lumOff val="60000"/>
                  </a:schemeClr>
                </a:solidFill>
              </a:rPr>
            </a:br>
            <a:r>
              <a:rPr lang="en-US" dirty="0">
                <a:solidFill>
                  <a:schemeClr val="tx2">
                    <a:lumMod val="40000"/>
                    <a:lumOff val="60000"/>
                  </a:schemeClr>
                </a:solidFill>
              </a:rPr>
              <a:t>=</a:t>
            </a:r>
            <a:br>
              <a:rPr lang="en-US" dirty="0">
                <a:solidFill>
                  <a:schemeClr val="tx2">
                    <a:lumMod val="40000"/>
                    <a:lumOff val="60000"/>
                  </a:schemeClr>
                </a:solidFill>
              </a:rPr>
            </a:br>
            <a:r>
              <a:rPr lang="fa-IR" dirty="0">
                <a:solidFill>
                  <a:schemeClr val="tx2">
                    <a:lumMod val="40000"/>
                    <a:lumOff val="60000"/>
                  </a:schemeClr>
                </a:solidFill>
              </a:rPr>
              <a:t>اصطکاک</a:t>
            </a:r>
            <a:br>
              <a:rPr lang="en-US" dirty="0">
                <a:solidFill>
                  <a:schemeClr val="tx2">
                    <a:lumMod val="40000"/>
                    <a:lumOff val="60000"/>
                  </a:schemeClr>
                </a:solidFill>
              </a:rPr>
            </a:br>
            <a:r>
              <a:rPr lang="en-US" dirty="0">
                <a:solidFill>
                  <a:schemeClr val="tx2">
                    <a:lumMod val="40000"/>
                    <a:lumOff val="60000"/>
                  </a:schemeClr>
                </a:solidFill>
              </a:rPr>
              <a:t>=</a:t>
            </a:r>
            <a:br>
              <a:rPr lang="en-US" dirty="0">
                <a:solidFill>
                  <a:schemeClr val="tx2">
                    <a:lumMod val="40000"/>
                    <a:lumOff val="60000"/>
                  </a:schemeClr>
                </a:solidFill>
              </a:rPr>
            </a:br>
            <a:r>
              <a:rPr lang="fa-IR" dirty="0">
                <a:solidFill>
                  <a:schemeClr val="tx2">
                    <a:lumMod val="40000"/>
                    <a:lumOff val="60000"/>
                  </a:schemeClr>
                </a:solidFill>
              </a:rPr>
              <a:t>حرارت</a:t>
            </a:r>
            <a:endParaRPr lang="en-US" dirty="0">
              <a:solidFill>
                <a:schemeClr val="tx2">
                  <a:lumMod val="40000"/>
                  <a:lumOff val="60000"/>
                </a:schemeClr>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548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7" name="Rectangle 11"/>
          <p:cNvSpPr>
            <a:spLocks noGrp="1" noChangeArrowheads="1"/>
          </p:cNvSpPr>
          <p:nvPr>
            <p:ph type="title"/>
          </p:nvPr>
        </p:nvSpPr>
        <p:spPr>
          <a:xfrm>
            <a:off x="2098766" y="117566"/>
            <a:ext cx="7772400" cy="1462088"/>
          </a:xfrm>
        </p:spPr>
        <p:txBody>
          <a:bodyPr/>
          <a:lstStyle/>
          <a:p>
            <a:pPr algn="ctr">
              <a:defRPr/>
            </a:pPr>
            <a:r>
              <a:rPr lang="en-US" dirty="0">
                <a:solidFill>
                  <a:schemeClr val="tx2">
                    <a:lumMod val="60000"/>
                    <a:lumOff val="40000"/>
                  </a:schemeClr>
                </a:solidFill>
              </a:rPr>
              <a:t>U/s pulse</a:t>
            </a:r>
            <a:endParaRPr lang="en-GB" dirty="0">
              <a:solidFill>
                <a:schemeClr val="tx2">
                  <a:lumMod val="60000"/>
                  <a:lumOff val="40000"/>
                </a:schemeClr>
              </a:solidFill>
            </a:endParaRPr>
          </a:p>
        </p:txBody>
      </p:sp>
      <p:graphicFrame>
        <p:nvGraphicFramePr>
          <p:cNvPr id="27651" name="Object 10"/>
          <p:cNvGraphicFramePr>
            <a:graphicFrameLocks noGrp="1" noChangeAspect="1"/>
          </p:cNvGraphicFramePr>
          <p:nvPr>
            <p:ph type="chart" idx="1"/>
            <p:extLst>
              <p:ext uri="{D42A27DB-BD31-4B8C-83A1-F6EECF244321}">
                <p14:modId xmlns:p14="http://schemas.microsoft.com/office/powerpoint/2010/main" val="2214823990"/>
              </p:ext>
            </p:extLst>
          </p:nvPr>
        </p:nvGraphicFramePr>
        <p:xfrm>
          <a:off x="2098766" y="2506871"/>
          <a:ext cx="7772400" cy="3902075"/>
        </p:xfrm>
        <a:graphic>
          <a:graphicData uri="http://schemas.openxmlformats.org/presentationml/2006/ole">
            <mc:AlternateContent xmlns:mc="http://schemas.openxmlformats.org/markup-compatibility/2006">
              <mc:Choice xmlns:v="urn:schemas-microsoft-com:vml" Requires="v">
                <p:oleObj spid="_x0000_s8254" name="Chart" r:id="rId3" imgW="9125052" imgH="4581656" progId="MSGraph.Chart.8">
                  <p:embed followColorScheme="full"/>
                </p:oleObj>
              </mc:Choice>
              <mc:Fallback>
                <p:oleObj name="Chart" r:id="rId3" imgW="9125052" imgH="4581656" progId="MSGraph.Chart.8">
                  <p:embed followColorScheme="full"/>
                  <p:pic>
                    <p:nvPicPr>
                      <p:cNvPr id="27651" name="Object 10"/>
                      <p:cNvPicPr>
                        <a:picLocks noGrp="1" noChangeAspect="1" noChangeArrowheads="1"/>
                      </p:cNvPicPr>
                      <p:nvPr/>
                    </p:nvPicPr>
                    <p:blipFill>
                      <a:blip r:embed="rId4"/>
                      <a:srcRect/>
                      <a:stretch>
                        <a:fillRect/>
                      </a:stretch>
                    </p:blipFill>
                    <p:spPr bwMode="auto">
                      <a:xfrm>
                        <a:off x="2098766" y="2506871"/>
                        <a:ext cx="77724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2646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2079625" y="444024"/>
            <a:ext cx="8077200" cy="762000"/>
          </a:xfrm>
        </p:spPr>
        <p:txBody>
          <a:bodyPr/>
          <a:lstStyle/>
          <a:p>
            <a:pPr algn="ctr"/>
            <a:r>
              <a:rPr lang="en-US" altLang="en-US" sz="2800" dirty="0">
                <a:solidFill>
                  <a:schemeClr val="tx2">
                    <a:lumMod val="60000"/>
                    <a:lumOff val="40000"/>
                  </a:schemeClr>
                </a:solidFill>
              </a:rPr>
              <a:t>U/S Burst</a:t>
            </a:r>
          </a:p>
        </p:txBody>
      </p:sp>
      <p:graphicFrame>
        <p:nvGraphicFramePr>
          <p:cNvPr id="318467" name="Object 3"/>
          <p:cNvGraphicFramePr>
            <a:graphicFrameLocks noGrp="1" noChangeAspect="1"/>
          </p:cNvGraphicFramePr>
          <p:nvPr>
            <p:ph type="chart" idx="1"/>
          </p:nvPr>
        </p:nvGraphicFramePr>
        <p:xfrm>
          <a:off x="2362200" y="2196511"/>
          <a:ext cx="7512050" cy="3771900"/>
        </p:xfrm>
        <a:graphic>
          <a:graphicData uri="http://schemas.openxmlformats.org/presentationml/2006/ole">
            <mc:AlternateContent xmlns:mc="http://schemas.openxmlformats.org/markup-compatibility/2006">
              <mc:Choice xmlns:v="urn:schemas-microsoft-com:vml" Requires="v">
                <p:oleObj spid="_x0000_s9278" name="Chart" r:id="rId4" imgW="9125052" imgH="4581656" progId="MSGraph.Chart.8">
                  <p:embed followColorScheme="full"/>
                </p:oleObj>
              </mc:Choice>
              <mc:Fallback>
                <p:oleObj name="Chart" r:id="rId4" imgW="9125052" imgH="4581656" progId="MSGraph.Chart.8">
                  <p:embed followColorScheme="full"/>
                  <p:pic>
                    <p:nvPicPr>
                      <p:cNvPr id="318467" name="Object 3"/>
                      <p:cNvPicPr>
                        <a:picLocks noChangeAspect="1" noChangeArrowheads="1"/>
                      </p:cNvPicPr>
                      <p:nvPr/>
                    </p:nvPicPr>
                    <p:blipFill>
                      <a:blip r:embed="rId5"/>
                      <a:srcRect/>
                      <a:stretch>
                        <a:fillRect/>
                      </a:stretch>
                    </p:blipFill>
                    <p:spPr bwMode="auto">
                      <a:xfrm>
                        <a:off x="2362200" y="2196511"/>
                        <a:ext cx="7512050" cy="3771900"/>
                      </a:xfrm>
                      <a:prstGeom prst="rect">
                        <a:avLst/>
                      </a:prstGeom>
                    </p:spPr>
                  </p:pic>
                </p:oleObj>
              </mc:Fallback>
            </mc:AlternateContent>
          </a:graphicData>
        </a:graphic>
      </p:graphicFrame>
      <p:sp>
        <p:nvSpPr>
          <p:cNvPr id="318468" name="Text Box 4"/>
          <p:cNvSpPr txBox="1">
            <a:spLocks noChangeArrowheads="1"/>
          </p:cNvSpPr>
          <p:nvPr/>
        </p:nvSpPr>
        <p:spPr bwMode="auto">
          <a:xfrm>
            <a:off x="1817646" y="5705985"/>
            <a:ext cx="12891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400" b="1" dirty="0">
                <a:solidFill>
                  <a:schemeClr val="tx2">
                    <a:lumMod val="75000"/>
                  </a:schemeClr>
                </a:solidFill>
              </a:rPr>
              <a:t>START</a:t>
            </a:r>
          </a:p>
          <a:p>
            <a:pPr algn="ctr"/>
            <a:r>
              <a:rPr lang="en-US" altLang="en-US" sz="1400" b="1" dirty="0">
                <a:solidFill>
                  <a:schemeClr val="tx2">
                    <a:lumMod val="75000"/>
                  </a:schemeClr>
                </a:solidFill>
              </a:rPr>
              <a:t>FOOTSWITCH</a:t>
            </a:r>
          </a:p>
          <a:p>
            <a:pPr algn="ctr"/>
            <a:r>
              <a:rPr lang="en-US" altLang="en-US" sz="1400" b="1" dirty="0">
                <a:solidFill>
                  <a:schemeClr val="tx2">
                    <a:lumMod val="75000"/>
                  </a:schemeClr>
                </a:solidFill>
              </a:rPr>
              <a:t>POSITION 3</a:t>
            </a:r>
          </a:p>
        </p:txBody>
      </p:sp>
      <p:sp>
        <p:nvSpPr>
          <p:cNvPr id="318469" name="Text Box 5"/>
          <p:cNvSpPr txBox="1">
            <a:spLocks noChangeArrowheads="1"/>
          </p:cNvSpPr>
          <p:nvPr/>
        </p:nvSpPr>
        <p:spPr bwMode="auto">
          <a:xfrm>
            <a:off x="8691159" y="5720279"/>
            <a:ext cx="12891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400" b="1" dirty="0">
                <a:solidFill>
                  <a:schemeClr val="tx2">
                    <a:lumMod val="75000"/>
                  </a:schemeClr>
                </a:solidFill>
              </a:rPr>
              <a:t>FINISH</a:t>
            </a:r>
          </a:p>
          <a:p>
            <a:pPr algn="ctr"/>
            <a:r>
              <a:rPr lang="en-US" altLang="en-US" sz="1400" b="1" dirty="0">
                <a:solidFill>
                  <a:schemeClr val="tx2">
                    <a:lumMod val="75000"/>
                  </a:schemeClr>
                </a:solidFill>
              </a:rPr>
              <a:t>FOOTSWITCH</a:t>
            </a:r>
          </a:p>
          <a:p>
            <a:pPr algn="ctr"/>
            <a:r>
              <a:rPr lang="en-US" altLang="en-US" sz="1400" b="1" dirty="0">
                <a:solidFill>
                  <a:schemeClr val="tx2">
                    <a:lumMod val="75000"/>
                  </a:schemeClr>
                </a:solidFill>
              </a:rPr>
              <a:t>POSITION </a:t>
            </a:r>
            <a:r>
              <a:rPr lang="en-US" altLang="en-US" sz="1400" b="1" dirty="0">
                <a:solidFill>
                  <a:schemeClr val="tx2"/>
                </a:solidFill>
              </a:rPr>
              <a:t>3</a:t>
            </a:r>
          </a:p>
        </p:txBody>
      </p:sp>
      <p:grpSp>
        <p:nvGrpSpPr>
          <p:cNvPr id="318470" name="Group 6"/>
          <p:cNvGrpSpPr>
            <a:grpSpLocks/>
          </p:cNvGrpSpPr>
          <p:nvPr/>
        </p:nvGrpSpPr>
        <p:grpSpPr bwMode="auto">
          <a:xfrm>
            <a:off x="3200401" y="1663111"/>
            <a:ext cx="2446338" cy="457200"/>
            <a:chOff x="1056" y="912"/>
            <a:chExt cx="1541" cy="288"/>
          </a:xfrm>
        </p:grpSpPr>
        <p:sp>
          <p:nvSpPr>
            <p:cNvPr id="318471" name="Line 7"/>
            <p:cNvSpPr>
              <a:spLocks noChangeShapeType="1"/>
            </p:cNvSpPr>
            <p:nvPr/>
          </p:nvSpPr>
          <p:spPr bwMode="auto">
            <a:xfrm flipV="1">
              <a:off x="1152" y="100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2" name="Line 8"/>
            <p:cNvSpPr>
              <a:spLocks noChangeShapeType="1"/>
            </p:cNvSpPr>
            <p:nvPr/>
          </p:nvSpPr>
          <p:spPr bwMode="auto">
            <a:xfrm flipV="1">
              <a:off x="1200" y="100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3" name="Line 9"/>
            <p:cNvSpPr>
              <a:spLocks noChangeShapeType="1"/>
            </p:cNvSpPr>
            <p:nvPr/>
          </p:nvSpPr>
          <p:spPr bwMode="auto">
            <a:xfrm>
              <a:off x="1056" y="1056"/>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4" name="Line 10"/>
            <p:cNvSpPr>
              <a:spLocks noChangeShapeType="1"/>
            </p:cNvSpPr>
            <p:nvPr/>
          </p:nvSpPr>
          <p:spPr bwMode="auto">
            <a:xfrm flipH="1">
              <a:off x="1200" y="1056"/>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5" name="Text Box 11"/>
            <p:cNvSpPr txBox="1">
              <a:spLocks noChangeArrowheads="1"/>
            </p:cNvSpPr>
            <p:nvPr/>
          </p:nvSpPr>
          <p:spPr bwMode="auto">
            <a:xfrm>
              <a:off x="1440" y="912"/>
              <a:ext cx="115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SzPct val="75000"/>
                <a:buFont typeface="Monotype Sorts" pitchFamily="2" charset="2"/>
                <a:buNone/>
              </a:pPr>
              <a:r>
                <a:rPr lang="en-US" altLang="en-US" dirty="0">
                  <a:solidFill>
                    <a:srgbClr val="FFFFFF"/>
                  </a:solidFill>
                </a:rPr>
                <a:t>30 milliseconds</a:t>
              </a:r>
            </a:p>
          </p:txBody>
        </p:sp>
      </p:grpSp>
    </p:spTree>
    <p:extLst>
      <p:ext uri="{BB962C8B-B14F-4D97-AF65-F5344CB8AC3E}">
        <p14:creationId xmlns:p14="http://schemas.microsoft.com/office/powerpoint/2010/main" val="3471551686"/>
      </p:ext>
    </p:extLst>
  </p:cSld>
  <p:clrMapOvr>
    <a:masterClrMapping/>
  </p:clrMapOvr>
  <p:transition>
    <p:cover/>
  </p:transition>
</p:sld>
</file>

<file path=ppt/tags/tag1.xml><?xml version="1.0" encoding="utf-8"?>
<p:tagLst xmlns:a="http://schemas.openxmlformats.org/drawingml/2006/main" xmlns:r="http://schemas.openxmlformats.org/officeDocument/2006/relationships" xmlns:p="http://schemas.openxmlformats.org/presentationml/2006/main">
  <p:tag name="POWER3D CRC" val="e5d5110701be"/>
  <p:tag name="POWER3D TRANSITION" val="InfiniteHorizon.p3d 3"/>
  <p:tag name="POWER3D OPTIONS" val="Fast "/>
  <p:tag name="POWER3D SOUND" val="Infinite Horizon"/>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1224</TotalTime>
  <Words>1674</Words>
  <Application>Microsoft Office PowerPoint</Application>
  <PresentationFormat>Widescreen</PresentationFormat>
  <Paragraphs>253</Paragraphs>
  <Slides>43</Slides>
  <Notes>9</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7" baseType="lpstr">
      <vt:lpstr>Arial</vt:lpstr>
      <vt:lpstr>Arial Black</vt:lpstr>
      <vt:lpstr>B Lotus</vt:lpstr>
      <vt:lpstr>Calibri</vt:lpstr>
      <vt:lpstr>Century Gothic</vt:lpstr>
      <vt:lpstr>Garamond</vt:lpstr>
      <vt:lpstr>Monotype Sorts</vt:lpstr>
      <vt:lpstr>Times New Roman</vt:lpstr>
      <vt:lpstr>Wingdings 2</vt:lpstr>
      <vt:lpstr>Wingdings 3</vt:lpstr>
      <vt:lpstr>Ion Boardroom</vt:lpstr>
      <vt:lpstr>Bitmap Image</vt:lpstr>
      <vt:lpstr>Chart</vt:lpstr>
      <vt:lpstr>Slide</vt:lpstr>
      <vt:lpstr>مبانی فیکو و ویترکتومی</vt:lpstr>
      <vt:lpstr>اجزای اصلی دستگاه فیکو</vt:lpstr>
      <vt:lpstr>اولتراسوند در فیکو</vt:lpstr>
      <vt:lpstr>پیزوالکتریک</vt:lpstr>
      <vt:lpstr>فرکانس</vt:lpstr>
      <vt:lpstr>STROKE</vt:lpstr>
      <vt:lpstr>اولتراسوند = اصطکاک = حرارت</vt:lpstr>
      <vt:lpstr>U/s pulse</vt:lpstr>
      <vt:lpstr>U/S Burst</vt:lpstr>
      <vt:lpstr>اسپیریشن (AFR)</vt:lpstr>
      <vt:lpstr>وکیوم</vt:lpstr>
      <vt:lpstr>Vacuum &amp; Occlusion</vt:lpstr>
      <vt:lpstr>AFR: Attraction &amp; Extraction : cc/min  Vacuum: Holding Force : mmHg</vt:lpstr>
      <vt:lpstr>Rise Time</vt:lpstr>
      <vt:lpstr>VENTURI</vt:lpstr>
      <vt:lpstr>PERISTALTIC</vt:lpstr>
      <vt:lpstr>ثبات اتاق قدامی </vt:lpstr>
      <vt:lpstr>SURGE</vt:lpstr>
      <vt:lpstr>Anti Surge for Post Occlusion Break </vt:lpstr>
      <vt:lpstr>MaxVac SPECIFICATIONS</vt:lpstr>
      <vt:lpstr>ABS tip </vt:lpstr>
      <vt:lpstr>Venting</vt:lpstr>
      <vt:lpstr>IOP during Occlusion cycle</vt:lpstr>
      <vt:lpstr>Fluidics </vt:lpstr>
      <vt:lpstr>کاست</vt:lpstr>
      <vt:lpstr>VPS(Vacuum Pressure Sensor)</vt:lpstr>
      <vt:lpstr>IPS(Irrigation Pressure Sensor)</vt:lpstr>
      <vt:lpstr>نوع حرکت تیپ </vt:lpstr>
      <vt:lpstr>سایر خصوصیات</vt:lpstr>
      <vt:lpstr>ملزومات عمل ویترکتومی خلفی </vt:lpstr>
      <vt:lpstr>پروب ویترکتومی</vt:lpstr>
      <vt:lpstr>سرعت پروب بصورت کات در دقیقه تعیین می شود</vt:lpstr>
      <vt:lpstr>سایر خصوصیات</vt:lpstr>
      <vt:lpstr>لوازم مصرفی در عمل فیکو و ویترکتومی خلفی</vt:lpstr>
      <vt:lpstr> شرایط محیطی و الزامات نگاهداشت دستگاهها</vt:lpstr>
      <vt:lpstr>الزامات نصب و راه اندازی</vt:lpstr>
      <vt:lpstr>الزامات نصب و راه اندازی</vt:lpstr>
      <vt:lpstr>الزامات ایمنی استفاده از دیاترمی</vt:lpstr>
      <vt:lpstr>الزامات ایمنی استفاده از پروب  نور</vt:lpstr>
      <vt:lpstr>الزامات ایمنی استفاده از لیزر</vt:lpstr>
      <vt:lpstr>Preventive maintenance </vt:lpstr>
      <vt:lpstr>رفع ایرادات دستگاه در هنگام کار با آن</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PhacoDynamics</dc:title>
  <dc:creator>Nazari</dc:creator>
  <cp:lastModifiedBy>Ata Nazari</cp:lastModifiedBy>
  <cp:revision>114</cp:revision>
  <dcterms:created xsi:type="dcterms:W3CDTF">2018-08-25T07:28:37Z</dcterms:created>
  <dcterms:modified xsi:type="dcterms:W3CDTF">2024-08-11T05:43:49Z</dcterms:modified>
</cp:coreProperties>
</file>